
<file path=[Content_Types].xml><?xml version="1.0" encoding="utf-8"?>
<Types xmlns="http://schemas.openxmlformats.org/package/2006/content-types">
  <Default ContentType="image/jpeg" Extension="jpg"/>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9.xml"/>
  <Override ContentType="application/vnd.openxmlformats-officedocument.presentationml.notesSlide+xml" PartName="/ppt/notesSlides/notesSlide33.xml"/>
  <Override ContentType="application/vnd.openxmlformats-officedocument.presentationml.notesSlide+xml" PartName="/ppt/notesSlides/notesSlide10.xml"/>
  <Override ContentType="application/vnd.openxmlformats-officedocument.presentationml.notesSlide+xml" PartName="/ppt/notesSlides/notesSlide43.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41.xml"/>
  <Override ContentType="application/vnd.openxmlformats-officedocument.presentationml.notesSlide+xml" PartName="/ppt/notesSlides/notesSlide12.xml"/>
  <Override ContentType="application/vnd.openxmlformats-officedocument.presentationml.notesSlide+xml" PartName="/ppt/notesSlides/notesSlide49.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50.xml"/>
  <Override ContentType="application/vnd.openxmlformats-officedocument.presentationml.notesSlide+xml" PartName="/ppt/notesSlides/notesSlide42.xml"/>
  <Override ContentType="application/vnd.openxmlformats-officedocument.presentationml.notesSlide+xml" PartName="/ppt/notesSlides/notesSlide26.xml"/>
  <Override ContentType="application/vnd.openxmlformats-officedocument.presentationml.notesSlide+xml" PartName="/ppt/notesSlides/notesSlide40.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46.xml"/>
  <Override ContentType="application/vnd.openxmlformats-officedocument.presentationml.notesSlide+xml" PartName="/ppt/notesSlides/notesSlide18.xml"/>
  <Override ContentType="application/vnd.openxmlformats-officedocument.presentationml.notesSlide+xml" PartName="/ppt/notesSlides/notesSlide39.xml"/>
  <Override ContentType="application/vnd.openxmlformats-officedocument.presentationml.notesSlide+xml" PartName="/ppt/notesSlides/notesSlide20.xml"/>
  <Override ContentType="application/vnd.openxmlformats-officedocument.presentationml.notesSlide+xml" PartName="/ppt/notesSlides/notesSlide24.xml"/>
  <Override ContentType="application/vnd.openxmlformats-officedocument.presentationml.notesSlide+xml" PartName="/ppt/notesSlides/notesSlide48.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5.xml"/>
  <Override ContentType="application/vnd.openxmlformats-officedocument.presentationml.notesSlide+xml" PartName="/ppt/notesSlides/notesSlide47.xml"/>
  <Override ContentType="application/vnd.openxmlformats-officedocument.presentationml.notesSlide+xml" PartName="/ppt/notesSlides/notesSlide32.xml"/>
  <Override ContentType="application/vnd.openxmlformats-officedocument.presentationml.notesSlide+xml" PartName="/ppt/notesSlides/notesSlide37.xml"/>
  <Override ContentType="application/vnd.openxmlformats-officedocument.presentationml.notesSlide+xml" PartName="/ppt/notesSlides/notesSlide31.xml"/>
  <Override ContentType="application/vnd.openxmlformats-officedocument.presentationml.notesSlide+xml" PartName="/ppt/notesSlides/notesSlide16.xml"/>
  <Override ContentType="application/vnd.openxmlformats-officedocument.presentationml.notesSlide+xml" PartName="/ppt/notesSlides/notesSlide3.xml"/>
  <Override ContentType="application/vnd.openxmlformats-officedocument.presentationml.notesSlide+xml" PartName="/ppt/notesSlides/notesSlide6.xml"/>
  <Override ContentType="application/vnd.openxmlformats-officedocument.presentationml.notesSlide+xml" PartName="/ppt/notesSlides/notesSlide28.xml"/>
  <Override ContentType="application/vnd.openxmlformats-officedocument.presentationml.notesSlide+xml" PartName="/ppt/notesSlides/notesSlide38.xml"/>
  <Override ContentType="application/vnd.openxmlformats-officedocument.presentationml.notesSlide+xml" PartName="/ppt/notesSlides/notesSlide8.xml"/>
  <Override ContentType="application/vnd.openxmlformats-officedocument.presentationml.notesSlide+xml" PartName="/ppt/notesSlides/notesSlide45.xml"/>
  <Override ContentType="application/vnd.openxmlformats-officedocument.presentationml.notesSlide+xml" PartName="/ppt/notesSlides/notesSlide44.xml"/>
  <Override ContentType="application/vnd.openxmlformats-officedocument.presentationml.notesSlide+xml" PartName="/ppt/notesSlides/notesSlide19.xml"/>
  <Override ContentType="application/vnd.openxmlformats-officedocument.presentationml.notesSlide+xml" PartName="/ppt/notesSlides/notesSlide30.xml"/>
  <Override ContentType="application/vnd.openxmlformats-officedocument.presentationml.notesSlide+xml" PartName="/ppt/notesSlides/notesSlide34.xml"/>
  <Override ContentType="application/vnd.openxmlformats-officedocument.presentationml.notesSlide+xml" PartName="/ppt/notesSlides/notesSlide21.xml"/>
  <Override ContentType="application/vnd.openxmlformats-officedocument.presentationml.notesSlide+xml" PartName="/ppt/notesSlides/notesSlide36.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37.xml"/>
  <Override ContentType="application/vnd.openxmlformats-officedocument.presentationml.slide+xml" PartName="/ppt/slides/slide47.xml"/>
  <Override ContentType="application/vnd.openxmlformats-officedocument.presentationml.slide+xml" PartName="/ppt/slides/slide45.xml"/>
  <Override ContentType="application/vnd.openxmlformats-officedocument.presentationml.slide+xml" PartName="/ppt/slides/slide6.xml"/>
  <Override ContentType="application/vnd.openxmlformats-officedocument.presentationml.slide+xml" PartName="/ppt/slides/slide33.xml"/>
  <Override ContentType="application/vnd.openxmlformats-officedocument.presentationml.slide+xml" PartName="/ppt/slides/slide36.xml"/>
  <Override ContentType="application/vnd.openxmlformats-officedocument.presentationml.slide+xml" PartName="/ppt/slides/slide35.xml"/>
  <Override ContentType="application/vnd.openxmlformats-officedocument.presentationml.slide+xml" PartName="/ppt/slides/slide24.xml"/>
  <Override ContentType="application/vnd.openxmlformats-officedocument.presentationml.slide+xml" PartName="/ppt/slides/slide50.xml"/>
  <Override ContentType="application/vnd.openxmlformats-officedocument.presentationml.slide+xml" PartName="/ppt/slides/slide11.xml"/>
  <Override ContentType="application/vnd.openxmlformats-officedocument.presentationml.slide+xml" PartName="/ppt/slides/slide42.xml"/>
  <Override ContentType="application/vnd.openxmlformats-officedocument.presentationml.slide+xml" PartName="/ppt/slides/slide40.xml"/>
  <Override ContentType="application/vnd.openxmlformats-officedocument.presentationml.slide+xml" PartName="/ppt/slides/slide1.xml"/>
  <Override ContentType="application/vnd.openxmlformats-officedocument.presentationml.slide+xml" PartName="/ppt/slides/slide44.xml"/>
  <Override ContentType="application/vnd.openxmlformats-officedocument.presentationml.slide+xml" PartName="/ppt/slides/slide46.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8.xml"/>
  <Override ContentType="application/vnd.openxmlformats-officedocument.presentationml.slide+xml" PartName="/ppt/slides/slide49.xml"/>
  <Override ContentType="application/vnd.openxmlformats-officedocument.presentationml.slide+xml" PartName="/ppt/slides/slide4.xml"/>
  <Override ContentType="application/vnd.openxmlformats-officedocument.presentationml.slide+xml" PartName="/ppt/slides/slide28.xml"/>
  <Override ContentType="application/vnd.openxmlformats-officedocument.presentationml.slide+xml" PartName="/ppt/slides/slide14.xml"/>
  <Override ContentType="application/vnd.openxmlformats-officedocument.presentationml.slide+xml" PartName="/ppt/slides/slide22.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48.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25.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34.xml"/>
  <Override ContentType="application/vnd.openxmlformats-officedocument.presentationml.slide+xml" PartName="/ppt/slides/slide10.xml"/>
  <Override ContentType="application/vnd.openxmlformats-officedocument.presentationml.slide+xml" PartName="/ppt/slides/slide31.xml"/>
  <Override ContentType="application/vnd.openxmlformats-officedocument.presentationml.slide+xml" PartName="/ppt/slides/slide43.xml"/>
  <Override ContentType="application/vnd.openxmlformats-officedocument.presentationml.slide+xml" PartName="/ppt/slides/slide3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4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Lst>
  <p:sldSz cy="6858000" cx="9144000"/>
  <p:notesSz cx="7010400" cy="92964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5AD1DAD8-F714-458A-8383-D34CFB7092FA}">
  <a:tblStyle styleId="{5AD1DAD8-F714-458A-8383-D34CFB7092FA}" styleName="Table_0"/>
</a:tblStyleLst>
</file>

<file path=ppt/_rels/presentation.xml.rels><?xml version="1.0" encoding="UTF-8" standalone="yes"?><Relationships xmlns="http://schemas.openxmlformats.org/package/2006/relationships"><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19" Type="http://schemas.openxmlformats.org/officeDocument/2006/relationships/slide" Target="slides/slide14.xml"/><Relationship Id="rId36" Type="http://schemas.openxmlformats.org/officeDocument/2006/relationships/slide" Target="slides/slide31.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30" Type="http://schemas.openxmlformats.org/officeDocument/2006/relationships/slide" Target="slides/slide25.xml"/><Relationship Id="rId12" Type="http://schemas.openxmlformats.org/officeDocument/2006/relationships/slide" Target="slides/slide7.xml"/><Relationship Id="rId31" Type="http://schemas.openxmlformats.org/officeDocument/2006/relationships/slide" Target="slides/slide26.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34" Type="http://schemas.openxmlformats.org/officeDocument/2006/relationships/slide" Target="slides/slide29.xml"/><Relationship Id="rId35" Type="http://schemas.openxmlformats.org/officeDocument/2006/relationships/slide" Target="slides/slide30.xml"/><Relationship Id="rId32" Type="http://schemas.openxmlformats.org/officeDocument/2006/relationships/slide" Target="slides/slide27.xml"/><Relationship Id="rId33" Type="http://schemas.openxmlformats.org/officeDocument/2006/relationships/slide" Target="slides/slide28.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48" Type="http://schemas.openxmlformats.org/officeDocument/2006/relationships/slide" Target="slides/slide43.xml"/><Relationship Id="rId47" Type="http://schemas.openxmlformats.org/officeDocument/2006/relationships/slide" Target="slides/slide42.xml"/><Relationship Id="rId29" Type="http://schemas.openxmlformats.org/officeDocument/2006/relationships/slide" Target="slides/slide24.xml"/><Relationship Id="rId49" Type="http://schemas.openxmlformats.org/officeDocument/2006/relationships/slide" Target="slides/slide4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 Type="http://schemas.openxmlformats.org/officeDocument/2006/relationships/presProps" Target="presProps.xml"/><Relationship Id="rId21" Type="http://schemas.openxmlformats.org/officeDocument/2006/relationships/slide" Target="slides/slide16.xml"/><Relationship Id="rId40" Type="http://schemas.openxmlformats.org/officeDocument/2006/relationships/slide" Target="slides/slide35.xml"/><Relationship Id="rId1" Type="http://schemas.openxmlformats.org/officeDocument/2006/relationships/theme" Target="theme/theme3.xml"/><Relationship Id="rId22" Type="http://schemas.openxmlformats.org/officeDocument/2006/relationships/slide" Target="slides/slide17.xml"/><Relationship Id="rId41" Type="http://schemas.openxmlformats.org/officeDocument/2006/relationships/slide" Target="slides/slide36.xml"/><Relationship Id="rId4" Type="http://schemas.openxmlformats.org/officeDocument/2006/relationships/slideMaster" Target="slideMasters/slideMaster1.xml"/><Relationship Id="rId23" Type="http://schemas.openxmlformats.org/officeDocument/2006/relationships/slide" Target="slides/slide18.xml"/><Relationship Id="rId42" Type="http://schemas.openxmlformats.org/officeDocument/2006/relationships/slide" Target="slides/slide37.xml"/><Relationship Id="rId3" Type="http://schemas.openxmlformats.org/officeDocument/2006/relationships/tableStyles" Target="tableStyles.xml"/><Relationship Id="rId24" Type="http://schemas.openxmlformats.org/officeDocument/2006/relationships/slide" Target="slides/slide19.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3037146" cy="46474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3" name="Shape 3"/>
          <p:cNvSpPr txBox="1"/>
          <p:nvPr>
            <p:ph idx="10" type="dt"/>
          </p:nvPr>
        </p:nvSpPr>
        <p:spPr>
          <a:xfrm>
            <a:off x="3971653" y="0"/>
            <a:ext cx="3037146" cy="464740"/>
          </a:xfrm>
          <a:prstGeom prst="rect">
            <a:avLst/>
          </a:prstGeom>
          <a:noFill/>
          <a:ln>
            <a:noFill/>
          </a:ln>
        </p:spPr>
        <p:txBody>
          <a:bodyPr anchorCtr="0" anchor="t"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4" name="Shape 4"/>
          <p:cNvSpPr/>
          <p:nvPr>
            <p:ph idx="3"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5" name="Shape 5"/>
          <p:cNvSpPr txBox="1"/>
          <p:nvPr>
            <p:ph idx="1" type="body"/>
          </p:nvPr>
        </p:nvSpPr>
        <p:spPr>
          <a:xfrm>
            <a:off x="700879" y="4415830"/>
            <a:ext cx="5608639" cy="4182658"/>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830061"/>
            <a:ext cx="3037146" cy="46474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7" name="Shape 7"/>
          <p:cNvSpPr txBox="1"/>
          <p:nvPr>
            <p:ph idx="12" type="sldNum"/>
          </p:nvPr>
        </p:nvSpPr>
        <p:spPr>
          <a:xfrm>
            <a:off x="3971653" y="8830061"/>
            <a:ext cx="3037146" cy="464740"/>
          </a:xfrm>
          <a:prstGeom prst="rect">
            <a:avLst/>
          </a:prstGeom>
          <a:noFill/>
          <a:ln>
            <a:noFill/>
          </a:ln>
        </p:spPr>
        <p:txBody>
          <a:bodyPr anchorCtr="0" anchor="b" bIns="90675" lIns="90675" rIns="90675" tIns="90675">
            <a:noAutofit/>
          </a:bodyPr>
          <a:lstStyle/>
          <a:p>
            <a:pPr indent="0" lvl="0" marL="0">
              <a:spcBef>
                <a:spcPts val="0"/>
              </a:spcBef>
              <a:buClr>
                <a:srgbClr val="000000"/>
              </a:buClr>
              <a:buFont typeface="Arial"/>
              <a:buNone/>
            </a:pPr>
            <a:r>
              <a:t/>
            </a:r>
            <a:endParaRPr b="0" baseline="0" i="0" sz="1200" u="none" cap="none" strike="noStrike">
              <a:solidFill>
                <a:srgbClr val="000000"/>
              </a:solidFill>
              <a:latin typeface="Arial"/>
              <a:ea typeface="Arial"/>
              <a:cs typeface="Arial"/>
              <a:sym typeface="Arial"/>
              <a:rtl val="0"/>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00" name="Shape 100"/>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SzPct val="25000"/>
              <a:buNone/>
            </a:pPr>
            <a:r>
              <a:rPr b="0" baseline="0" i="0" lang="en-US" sz="1800" u="none" cap="none" strike="noStrike">
                <a:solidFill>
                  <a:schemeClr val="dk1"/>
                </a:solidFill>
                <a:latin typeface="Arial"/>
                <a:ea typeface="Arial"/>
                <a:cs typeface="Arial"/>
                <a:sym typeface="Arial"/>
              </a:rPr>
              <a:t>Module II is an overview of Co-teaching in Kentucky.  It is divided into three sections:  Roles and responsibilities of the professional partners, the seven strategies of co-teaching, and co-planning, co-teaching, co-reflection.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This module (Module II) is one of three presented to address the Education Professional Standards Board (EPSB) regulation governing admission, placement and supervision in student teaching: 16 KAR 5:040. Specifically, Module II addresses “Best Practice in supporting the student teacher” (16 KAR 5:040, Section 2 (5 b).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Module II emphasizes using the co-teaching module created by St. Cloud University in Minnesota as a basis of supervision.</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Module I, presented by the EPSB, aims to address “Basic responsibilities of a cooperating teacher”. (16 KAR 5:040, Section 2 - 5a).</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Module III which addresses “ Effective assessment of the student teacher” (16 KAR 5:040, Section 2 -5c) will completed as part of individual university program presentations.     is an overview of Co-teaching in Kentucky.  </a:t>
            </a:r>
          </a:p>
        </p:txBody>
      </p:sp>
      <p:sp>
        <p:nvSpPr>
          <p:cNvPr id="101" name="Shape 101"/>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65" name="Shape 165"/>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72" name="Shape 172"/>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79" name="Shape 179"/>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86" name="Shape 186"/>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primary roles of the professional partners for co-teaching in Kentucky are the teacher candidate who is student teaching, the cooperating teacher who is the P-12 teacher who supervises the teacher candidate and the university supervisor who represents the college/university and serves as a liaison between the cooperating teacher and the teacher candidate.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 The professional partners have responsibilities during the student teaching experience.  The specifics for each professional partner’s roles and responsibilities should be located in the teacher candidate’s particular college/university education handbook.  General responsibilities of each professional partner were identified by higher education professionals.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next slides will be individually targeted toward each professional partner and their roles and responsibilities.</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187" name="Shape 187"/>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94" name="Shape 194"/>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The roles and responsibilities of the cooperating teacher are: </a:t>
            </a:r>
            <a:r>
              <a:rPr b="0" baseline="0" i="0" lang="en-US" sz="1700" u="none" cap="none" strike="noStrike">
                <a:solidFill>
                  <a:schemeClr val="dk1"/>
                </a:solidFill>
                <a:latin typeface="Arial"/>
                <a:ea typeface="Arial"/>
                <a:cs typeface="Arial"/>
                <a:sym typeface="Arial"/>
              </a:rPr>
              <a:t>Model best practices in education; teacher candidate/student teacher shall not have the responsibility for the supervision or instruction of P-12 students without the direct supervision of a certified educator (as per 16 KAR 5:040); </a:t>
            </a:r>
          </a:p>
          <a:p>
            <a:pPr indent="0" lvl="1" marL="0" marR="0" rtl="0" algn="l">
              <a:spcBef>
                <a:spcPts val="0"/>
              </a:spcBef>
              <a:buSzPct val="25000"/>
              <a:buNone/>
            </a:pPr>
            <a:r>
              <a:rPr b="0" baseline="0" i="0" lang="en-US" sz="1700" u="none" cap="none" strike="noStrike">
                <a:solidFill>
                  <a:schemeClr val="dk1"/>
                </a:solidFill>
                <a:latin typeface="Arial"/>
                <a:ea typeface="Arial"/>
                <a:cs typeface="Arial"/>
                <a:sym typeface="Arial"/>
              </a:rPr>
              <a:t>become acquainted with the teacher candidate/student teacher’s background and use this information to provide the best professional guidance and support; know the university/college expectations for supervising a teacher candidate/student teacher; and the fifth; collaborate with the university supervisor to guide the professional growth of the teacher candidate.</a:t>
            </a: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1" marL="0" marR="0" rtl="0" algn="l">
              <a:spcBef>
                <a:spcPts val="0"/>
              </a:spcBef>
              <a:buSzPct val="25000"/>
              <a:buNone/>
            </a:pPr>
            <a:r>
              <a:rPr b="0" baseline="0" i="0" lang="en-US" sz="1700" u="none" cap="none" strike="noStrike">
                <a:solidFill>
                  <a:schemeClr val="dk1"/>
                </a:solidFill>
                <a:latin typeface="Arial"/>
                <a:ea typeface="Arial"/>
                <a:cs typeface="Arial"/>
                <a:sym typeface="Arial"/>
              </a:rPr>
              <a:t>Examples: Do NOT go to the teacher’s lounge and leave the student candidate/student teacher alone to teach a lesson unsupervised; </a:t>
            </a:r>
          </a:p>
          <a:p>
            <a:pPr indent="0" lvl="1" marL="0" marR="0" rtl="0" algn="l">
              <a:spcBef>
                <a:spcPts val="0"/>
              </a:spcBef>
              <a:buSzPct val="25000"/>
              <a:buNone/>
            </a:pPr>
            <a:r>
              <a:rPr b="0" baseline="0" i="0" lang="en-US" sz="1700" u="none" cap="none" strike="noStrike">
                <a:solidFill>
                  <a:schemeClr val="dk1"/>
                </a:solidFill>
                <a:latin typeface="Arial"/>
                <a:ea typeface="Arial"/>
                <a:cs typeface="Arial"/>
                <a:sym typeface="Arial"/>
              </a:rPr>
              <a:t>                Read the college/university college of education handbook prior to the student candidate starting the student teaching placement.</a:t>
            </a: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Five points have been identified in this slide as general roles and responsibilities of the cooperating teacher. The cooperating teacher is a P-12 teacher who supervises the teacher candidate during their student teaching experience. The five points include: (list 5 points).  An example of the roles and responsibilities of the cooperating teacher is to become familiar with the college/universities policies and procedures on supervising a teacher candidate during their student teaching experience.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195" name="Shape 195"/>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03" name="Shape 203"/>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The roles and responsibilities of the cooperating teacher are: </a:t>
            </a:r>
            <a:r>
              <a:rPr b="0" baseline="0" i="0" lang="en-US" sz="1700" u="none" cap="none" strike="noStrike">
                <a:solidFill>
                  <a:schemeClr val="dk1"/>
                </a:solidFill>
                <a:latin typeface="Arial"/>
                <a:ea typeface="Arial"/>
                <a:cs typeface="Arial"/>
                <a:sym typeface="Arial"/>
              </a:rPr>
              <a:t>Model best practices in education; teacher candidate/student teacher shall not have the responsibility for the supervision or instruction of P-12 students without the direct supervision of a certified educator (as per 16 KAR 5:040); </a:t>
            </a:r>
          </a:p>
          <a:p>
            <a:pPr indent="0" lvl="1" marL="0" marR="0" rtl="0" algn="l">
              <a:spcBef>
                <a:spcPts val="0"/>
              </a:spcBef>
              <a:buSzPct val="25000"/>
              <a:buNone/>
            </a:pPr>
            <a:r>
              <a:rPr b="0" baseline="0" i="0" lang="en-US" sz="1700" u="none" cap="none" strike="noStrike">
                <a:solidFill>
                  <a:schemeClr val="dk1"/>
                </a:solidFill>
                <a:latin typeface="Arial"/>
                <a:ea typeface="Arial"/>
                <a:cs typeface="Arial"/>
                <a:sym typeface="Arial"/>
              </a:rPr>
              <a:t>become acquainted with the teacher candidate/student teacher’s background and use this information to provide the best professional guidance and support; know the university/college expectations for supervising a teacher candidate/student teacher; and the fifth; collaborate with the university supervisor to guide the professional growth of the teacher candidate.</a:t>
            </a: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1" marL="0" marR="0" rtl="0" algn="l">
              <a:spcBef>
                <a:spcPts val="0"/>
              </a:spcBef>
              <a:buSzPct val="25000"/>
              <a:buNone/>
            </a:pPr>
            <a:r>
              <a:rPr b="0" baseline="0" i="0" lang="en-US" sz="1700" u="none" cap="none" strike="noStrike">
                <a:solidFill>
                  <a:schemeClr val="dk1"/>
                </a:solidFill>
                <a:latin typeface="Arial"/>
                <a:ea typeface="Arial"/>
                <a:cs typeface="Arial"/>
                <a:sym typeface="Arial"/>
              </a:rPr>
              <a:t>Examples: Do NOT go to the teacher’s lounge and leave the student candidate/student teacher alone to teach a lesson unsupervised; </a:t>
            </a:r>
          </a:p>
          <a:p>
            <a:pPr indent="0" lvl="1" marL="0" marR="0" rtl="0" algn="l">
              <a:spcBef>
                <a:spcPts val="0"/>
              </a:spcBef>
              <a:buSzPct val="25000"/>
              <a:buNone/>
            </a:pPr>
            <a:r>
              <a:rPr b="0" baseline="0" i="0" lang="en-US" sz="1700" u="none" cap="none" strike="noStrike">
                <a:solidFill>
                  <a:schemeClr val="dk1"/>
                </a:solidFill>
                <a:latin typeface="Arial"/>
                <a:ea typeface="Arial"/>
                <a:cs typeface="Arial"/>
                <a:sym typeface="Arial"/>
              </a:rPr>
              <a:t>                Read the college/university college of education handbook prior to the student candidate starting the student teaching placement.</a:t>
            </a: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7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Five points have been identified in this slide as general roles and responsibilities of the cooperating teacher. The cooperating teacher is a P-12 teacher who supervises the teacher candidate during their student teaching experience. The five points include: (list 5 points).  An example of the roles and responsibilities of the cooperating teacher is to become familiar with the college/universities policies and procedures on supervising a teacher candidate during their student teaching experience.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04" name="Shape 204"/>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11" name="Shape 211"/>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The roles and responsibilities of the university supervisor: Provide program information to cooperating teacher and teacher candidate/student teacher; provide expertise and a perspective of best practices that is independent of the specific school setting; know and support the use of co-teaching strategies; confer with the cooperating teacher and teacher candidate/student teacher at regular intervals to assess and discuss the progress and needs of the teacher candidate; and the fifth; provide leadership and intervention of any issues that arise.</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Examples: In the beginning of the student teaching experience, set up a meeting time to visit with the cooperating teacher and teacher candidate to</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go over the teacher education handbook on student teaching and provide them with copies of the forms that are required to be filled out;</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Have the cooperating teacher and the teacher candidate watch the modules on co-teaching together;</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If a teacher candidate is coming to school late every day, the cooperating teacher will contact the university supervisor to intervene.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 represents the college/university during the student teaching experience.  Their role is to serve as a liaison between the cooperating teacher and the teacher candidate as well as evaluate and give feedback to the teacher candidate.  Five general points have been identified for the roles and responsibilities of the university supervisor.  They include (list five points).  An example of the university supervisor’s roles and responsibilities are to observe and document the teacher candidate on a regular basis and give feedback to the cooperating teacher and the teacher candidate for the candidate’s professional growth.</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12" name="Shape 212"/>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19" name="Shape 219"/>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The roles and responsibilities of the university supervisor: Provide program information to cooperating teacher and teacher candidate/student teacher; provide expertise and a perspective of best practices that is independent of the specific school setting; know and support the use of co-teaching strategies; confer with the cooperating teacher and teacher candidate/student teacher at regular intervals to assess and discuss the progress and needs of the teacher candidate; and the fifth; provide leadership and intervention of any issues that arise.</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Examples: In the beginning of the student teaching experience, set up a meeting time to visit with the cooperating teacher and teacher candidate to</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go over the teacher education handbook on student teaching and provide them with copies of the forms that are required to be filled out;</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Have the cooperating teacher and the teacher candidate watch the modules on co-teaching together;</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If a teacher candidate is coming to school late every day, the cooperating teacher will contact the university supervisor to intervene.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 represents the college/university during the student teaching experience.  Their role is to serve as a liaison between the cooperating teacher and the teacher candidate as well as evaluate and give feedback to the teacher candidate.  Five general points have been identified for the roles and responsibilities of the university supervisor.  They include (list five points).  An example of the university supervisor’s roles and responsibilities are to observe and document the teacher candidate on a regular basis and give feedback to the cooperating teacher and the teacher candidate for the candidate’s professional growth.</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20" name="Shape 220"/>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27" name="Shape 227"/>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rgbClr val="FF0000"/>
              </a:buClr>
              <a:buSzPct val="25000"/>
              <a:buFont typeface="Arial"/>
              <a:buNone/>
            </a:pPr>
            <a:r>
              <a:rPr b="0" baseline="0" i="0" lang="en-US" sz="1800" u="none" cap="none" strike="noStrike">
                <a:solidFill>
                  <a:srgbClr val="FF0000"/>
                </a:solidFill>
                <a:latin typeface="Arial"/>
                <a:ea typeface="Arial"/>
                <a:cs typeface="Arial"/>
                <a:sym typeface="Arial"/>
              </a:rPr>
              <a:t>The role and responsibilities for the teacher candidate are: adhere to school polices &amp; procedures; prepare by becoming familiar with all classroom materials and resources; be knowledge and practice appropriate co-teaching concepts and strategies; develop professional rapport and maintain appropriate teacher-student relationships; behave and be a role model for your students and the sixth; be punctual and prepared for your class.</a:t>
            </a:r>
          </a:p>
          <a:p>
            <a:pPr indent="0" lvl="0" marL="0" marR="0" rtl="0" algn="l">
              <a:spcBef>
                <a:spcPts val="0"/>
              </a:spcBef>
              <a:buNone/>
            </a:pPr>
            <a:r>
              <a:t/>
            </a:r>
            <a:endParaRPr b="0" baseline="0" i="0" sz="1800" u="none" cap="none" strike="noStrike">
              <a:solidFill>
                <a:srgbClr val="FF0000"/>
              </a:solidFill>
              <a:latin typeface="Arial"/>
              <a:ea typeface="Arial"/>
              <a:cs typeface="Arial"/>
              <a:sym typeface="Arial"/>
            </a:endParaRPr>
          </a:p>
          <a:p>
            <a:pPr indent="0" lvl="0" marL="0" marR="0" rtl="0" algn="l">
              <a:spcBef>
                <a:spcPts val="0"/>
              </a:spcBef>
              <a:buClr>
                <a:srgbClr val="FF0000"/>
              </a:buClr>
              <a:buSzPct val="25000"/>
              <a:buFont typeface="Arial"/>
              <a:buNone/>
            </a:pPr>
            <a:r>
              <a:rPr b="0" baseline="0" i="0" lang="en-US" sz="1800" u="none" cap="none" strike="noStrike">
                <a:solidFill>
                  <a:srgbClr val="FF0000"/>
                </a:solidFill>
                <a:latin typeface="Arial"/>
                <a:ea typeface="Arial"/>
                <a:cs typeface="Arial"/>
                <a:sym typeface="Arial"/>
              </a:rPr>
              <a:t>Examples: Arrive 15 minutes before class starts;</a:t>
            </a:r>
          </a:p>
          <a:p>
            <a:pPr indent="0" lvl="0" marL="0" marR="0" rtl="0" algn="l">
              <a:spcBef>
                <a:spcPts val="0"/>
              </a:spcBef>
              <a:buClr>
                <a:srgbClr val="FF0000"/>
              </a:buClr>
              <a:buSzPct val="25000"/>
              <a:buFont typeface="Arial"/>
              <a:buNone/>
            </a:pPr>
            <a:r>
              <a:rPr b="0" baseline="0" i="0" lang="en-US" sz="1800" u="none" cap="none" strike="noStrike">
                <a:solidFill>
                  <a:srgbClr val="FF0000"/>
                </a:solidFill>
                <a:latin typeface="Arial"/>
                <a:ea typeface="Arial"/>
                <a:cs typeface="Arial"/>
                <a:sym typeface="Arial"/>
              </a:rPr>
              <a:t>                Review your class materials the evening before so that you are knowledgeable of the content prior to teaching it.</a:t>
            </a:r>
          </a:p>
          <a:p>
            <a:pPr indent="0" lvl="0" marL="0" marR="0" rtl="0" algn="l">
              <a:spcBef>
                <a:spcPts val="0"/>
              </a:spcBef>
              <a:buNone/>
            </a:pPr>
            <a:r>
              <a:t/>
            </a:r>
            <a:endParaRPr b="0" baseline="0" i="0" sz="1800" u="none" cap="none" strike="noStrike">
              <a:solidFill>
                <a:srgbClr val="FF0000"/>
              </a:solidFill>
              <a:latin typeface="Arial"/>
              <a:ea typeface="Arial"/>
              <a:cs typeface="Arial"/>
              <a:sym typeface="Arial"/>
            </a:endParaRPr>
          </a:p>
        </p:txBody>
      </p:sp>
      <p:sp>
        <p:nvSpPr>
          <p:cNvPr id="228" name="Shape 228"/>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36" name="Shape 236"/>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rgbClr val="FF0000"/>
              </a:buClr>
              <a:buSzPct val="25000"/>
              <a:buFont typeface="Arial"/>
              <a:buNone/>
            </a:pPr>
            <a:r>
              <a:rPr b="0" baseline="0" i="0" lang="en-US" sz="1800" u="none" cap="none" strike="noStrike">
                <a:solidFill>
                  <a:srgbClr val="FF0000"/>
                </a:solidFill>
                <a:latin typeface="Arial"/>
                <a:ea typeface="Arial"/>
                <a:cs typeface="Arial"/>
                <a:sym typeface="Arial"/>
              </a:rPr>
              <a:t>The role and responsibilities for the teacher candidate are: adhere to school polices &amp; procedures; prepare by becoming familiar with all classroom materials and resources; be knowledge and practice appropriate co-teaching concepts and strategies; develop professional rapport and maintain appropriate teacher-student relationships; behave and be a role model for your students and the sixth; be punctual and prepared for your class.</a:t>
            </a:r>
          </a:p>
          <a:p>
            <a:pPr indent="0" lvl="0" marL="0" marR="0" rtl="0" algn="l">
              <a:spcBef>
                <a:spcPts val="0"/>
              </a:spcBef>
              <a:buNone/>
            </a:pPr>
            <a:r>
              <a:t/>
            </a:r>
            <a:endParaRPr b="0" baseline="0" i="0" sz="1800" u="none" cap="none" strike="noStrike">
              <a:solidFill>
                <a:srgbClr val="FF0000"/>
              </a:solidFill>
              <a:latin typeface="Arial"/>
              <a:ea typeface="Arial"/>
              <a:cs typeface="Arial"/>
              <a:sym typeface="Arial"/>
            </a:endParaRPr>
          </a:p>
          <a:p>
            <a:pPr indent="0" lvl="0" marL="0" marR="0" rtl="0" algn="l">
              <a:spcBef>
                <a:spcPts val="0"/>
              </a:spcBef>
              <a:buClr>
                <a:srgbClr val="FF0000"/>
              </a:buClr>
              <a:buSzPct val="25000"/>
              <a:buFont typeface="Arial"/>
              <a:buNone/>
            </a:pPr>
            <a:r>
              <a:rPr b="0" baseline="0" i="0" lang="en-US" sz="1800" u="none" cap="none" strike="noStrike">
                <a:solidFill>
                  <a:srgbClr val="FF0000"/>
                </a:solidFill>
                <a:latin typeface="Arial"/>
                <a:ea typeface="Arial"/>
                <a:cs typeface="Arial"/>
                <a:sym typeface="Arial"/>
              </a:rPr>
              <a:t>Examples: Arrive 15 minutes before class starts;</a:t>
            </a:r>
          </a:p>
          <a:p>
            <a:pPr indent="0" lvl="0" marL="0" marR="0" rtl="0" algn="l">
              <a:spcBef>
                <a:spcPts val="0"/>
              </a:spcBef>
              <a:buClr>
                <a:srgbClr val="FF0000"/>
              </a:buClr>
              <a:buSzPct val="25000"/>
              <a:buFont typeface="Arial"/>
              <a:buNone/>
            </a:pPr>
            <a:r>
              <a:rPr b="0" baseline="0" i="0" lang="en-US" sz="1800" u="none" cap="none" strike="noStrike">
                <a:solidFill>
                  <a:srgbClr val="FF0000"/>
                </a:solidFill>
                <a:latin typeface="Arial"/>
                <a:ea typeface="Arial"/>
                <a:cs typeface="Arial"/>
                <a:sym typeface="Arial"/>
              </a:rPr>
              <a:t>                Review your class materials the evening before so that you are knowledgeable of the content prior to teaching it.</a:t>
            </a:r>
          </a:p>
          <a:p>
            <a:pPr indent="0" lvl="0" marL="0" marR="0" rtl="0" algn="l">
              <a:spcBef>
                <a:spcPts val="0"/>
              </a:spcBef>
              <a:buNone/>
            </a:pPr>
            <a:r>
              <a:t/>
            </a:r>
            <a:endParaRPr b="0" baseline="0" i="0" sz="1800" u="none" cap="none" strike="noStrike">
              <a:solidFill>
                <a:srgbClr val="FF0000"/>
              </a:solidFill>
              <a:latin typeface="Arial"/>
              <a:ea typeface="Arial"/>
              <a:cs typeface="Arial"/>
              <a:sym typeface="Arial"/>
            </a:endParaRPr>
          </a:p>
        </p:txBody>
      </p:sp>
      <p:sp>
        <p:nvSpPr>
          <p:cNvPr id="237" name="Shape 237"/>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09" name="Shape 109"/>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44" name="Shape 244"/>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The roles and responsibilities of the university supervisor: Provide program information to cooperating teacher and teacher candidate/student teacher; provide expertise and a perspective of best practices that is independent of the specific school setting; know and support the use of co-teaching strategies; confer with the cooperating teacher and teacher candidate/student teacher at regular intervals to assess and discuss the progress and needs of the teacher candidate; and the fifth; provide leadership and intervention of any issues that arise.</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Examples: In the beginning of the student teaching experience, set up a meeting time to visit with the cooperating teacher and teacher candidate to</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go over the teacher education handbook on student teaching and provide them with copies of the forms that are required to be filled out;</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Have the cooperating teacher and the teacher candidate watch the modules on co-teaching together;</a:t>
            </a:r>
          </a:p>
          <a:p>
            <a:pPr indent="0" lvl="1" marL="0" marR="0" rtl="0" algn="l">
              <a:spcBef>
                <a:spcPts val="0"/>
              </a:spcBef>
              <a:buSzPct val="25000"/>
              <a:buNone/>
            </a:pPr>
            <a:r>
              <a:rPr b="0" baseline="0" i="0" lang="en-US" sz="1800" u="none" cap="none" strike="noStrike">
                <a:solidFill>
                  <a:schemeClr val="dk1"/>
                </a:solidFill>
                <a:latin typeface="Arial"/>
                <a:ea typeface="Arial"/>
                <a:cs typeface="Arial"/>
                <a:sym typeface="Arial"/>
              </a:rPr>
              <a:t>                If a teacher candidate is coming to school late every day, the cooperating teacher will contact the university supervisor to intervene.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 represents the college/university during the student teaching experience.  Their role is to serve as a liaison between the cooperating teacher and the teacher candidate as well as evaluate and give feedback to the teacher candidate.  Five general points have been identified for the roles and responsibilities of the university supervisor.  They include (list five points).  An example of the university supervisor’s roles and responsibilities are to observe and document the teacher candidate on a regular basis and give feedback to the cooperating teacher and the teacher candidate for the candidate’s professional growth.</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45" name="Shape 245"/>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54" name="Shape 254"/>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We begin by listing key tasks involved in effective supervision.  Please link</a:t>
            </a:r>
          </a:p>
        </p:txBody>
      </p:sp>
      <p:sp>
        <p:nvSpPr>
          <p:cNvPr id="255" name="Shape 255"/>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62" name="Shape 262"/>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As indicated earlier, co teaching occurs when two teachers (in this case the cooperating teacher and the teacher candidate) work together in a classroom with groups of students; sharing the planning, organization, delivery, and assessment of instruction, as well as the physical space. </a:t>
            </a:r>
            <a:br>
              <a:rPr b="0" baseline="0" i="0" lang="en-US" sz="1800" u="none" cap="none" strike="noStrike">
                <a:solidFill>
                  <a:schemeClr val="dk1"/>
                </a:solidFill>
                <a:latin typeface="Arial"/>
                <a:ea typeface="Arial"/>
                <a:cs typeface="Arial"/>
                <a:sym typeface="Arial"/>
              </a:rPr>
            </a:br>
            <a:br>
              <a:rPr b="0" baseline="0" i="0" lang="en-US" sz="1800" u="none" cap="none" strike="noStrike">
                <a:solidFill>
                  <a:schemeClr val="dk1"/>
                </a:solidFill>
                <a:latin typeface="Arial"/>
                <a:ea typeface="Arial"/>
                <a:cs typeface="Arial"/>
                <a:sym typeface="Arial"/>
              </a:rPr>
            </a:br>
            <a:r>
              <a:rPr b="0" baseline="0" i="0" lang="en-US" sz="1800" u="none" cap="none" strike="noStrike">
                <a:solidFill>
                  <a:schemeClr val="dk1"/>
                </a:solidFill>
                <a:latin typeface="Arial"/>
                <a:ea typeface="Arial"/>
                <a:cs typeface="Arial"/>
                <a:sym typeface="Arial"/>
              </a:rPr>
              <a:t>Both teachers are actively involved and engaged in all aspects of instruction.</a:t>
            </a:r>
            <a:br>
              <a:rPr b="0" baseline="0" i="0" lang="en-US" sz="1800" u="none" cap="none" strike="noStrike">
                <a:solidFill>
                  <a:schemeClr val="dk1"/>
                </a:solidFill>
                <a:latin typeface="Arial"/>
                <a:ea typeface="Arial"/>
                <a:cs typeface="Arial"/>
                <a:sym typeface="Arial"/>
              </a:rPr>
            </a:br>
            <a:br>
              <a:rPr b="0" baseline="0" i="0" lang="en-US" sz="1800" u="none" cap="none" strike="noStrike">
                <a:solidFill>
                  <a:schemeClr val="dk1"/>
                </a:solidFill>
                <a:latin typeface="Arial"/>
                <a:ea typeface="Arial"/>
                <a:cs typeface="Arial"/>
                <a:sym typeface="Arial"/>
              </a:rPr>
            </a:br>
            <a:r>
              <a:rPr b="0" baseline="0" i="0" lang="en-US" sz="1800" u="none" cap="none" strike="noStrike">
                <a:solidFill>
                  <a:schemeClr val="dk1"/>
                </a:solidFill>
                <a:latin typeface="Arial"/>
                <a:ea typeface="Arial"/>
                <a:cs typeface="Arial"/>
                <a:sym typeface="Arial"/>
              </a:rPr>
              <a:t>It is not simply dividing the tasks and responsibilities among two people. </a:t>
            </a:r>
            <a:br>
              <a:rPr b="0" baseline="0" i="0" lang="en-US" sz="1800" u="none" cap="none" strike="noStrike">
                <a:solidFill>
                  <a:schemeClr val="dk1"/>
                </a:solidFill>
                <a:latin typeface="Arial"/>
                <a:ea typeface="Arial"/>
                <a:cs typeface="Arial"/>
                <a:sym typeface="Arial"/>
              </a:rPr>
            </a:br>
            <a:r>
              <a:rPr b="0" baseline="0" i="0" lang="en-US" sz="1800" u="none" cap="none" strike="noStrike">
                <a:solidFill>
                  <a:schemeClr val="dk1"/>
                </a:solidFill>
                <a:latin typeface="Arial"/>
                <a:ea typeface="Arial"/>
                <a:cs typeface="Arial"/>
                <a:sym typeface="Arial"/>
              </a:rPr>
              <a:t>The purpose of Module II is to discuss and share with you a variety of co-teaching strategies. We will specifically address six strategies. They are listed on the next slide.</a:t>
            </a:r>
          </a:p>
        </p:txBody>
      </p:sp>
      <p:sp>
        <p:nvSpPr>
          <p:cNvPr id="263" name="Shape 263"/>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71" name="Shape 271"/>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1" baseline="0" i="0" lang="en-US" sz="1800" u="none" cap="none" strike="noStrike">
                <a:solidFill>
                  <a:schemeClr val="dk1"/>
                </a:solidFill>
                <a:latin typeface="Arial"/>
                <a:ea typeface="Arial"/>
                <a:cs typeface="Arial"/>
                <a:sym typeface="Arial"/>
              </a:rPr>
              <a:t>Picture from:  www.edweek.org</a:t>
            </a:r>
          </a:p>
        </p:txBody>
      </p:sp>
      <p:sp>
        <p:nvSpPr>
          <p:cNvPr id="272" name="Shape 272"/>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79" name="Shape 279"/>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We will address each one as they apply to a co teaching situation with a cooperating teacher and teacher candidate. Each of these will address three specific pieces of information 1) how it is defined in our Kentucky model; 2) some specific examples of how it can be used in a classroom; and 3) Some pros and cons regarding the strategy and some characteristics used to describe it; </a:t>
            </a:r>
            <a:br>
              <a:rPr b="0" baseline="0" i="0" lang="en-US" sz="1800" u="none" cap="none" strike="noStrike">
                <a:solidFill>
                  <a:schemeClr val="dk1"/>
                </a:solidFill>
                <a:latin typeface="Arial"/>
                <a:ea typeface="Arial"/>
                <a:cs typeface="Arial"/>
                <a:sym typeface="Arial"/>
              </a:rPr>
            </a:br>
            <a:br>
              <a:rPr b="0" baseline="0" i="0" lang="en-US" sz="1800" u="none" cap="none" strike="noStrike">
                <a:solidFill>
                  <a:schemeClr val="dk1"/>
                </a:solidFill>
                <a:latin typeface="Arial"/>
                <a:ea typeface="Arial"/>
                <a:cs typeface="Arial"/>
                <a:sym typeface="Arial"/>
              </a:rPr>
            </a:br>
            <a:r>
              <a:rPr b="0" baseline="0" i="0" lang="en-US" sz="1800" u="none" cap="none" strike="noStrike">
                <a:solidFill>
                  <a:schemeClr val="dk1"/>
                </a:solidFill>
                <a:latin typeface="Arial"/>
                <a:ea typeface="Arial"/>
                <a:cs typeface="Arial"/>
                <a:sym typeface="Arial"/>
              </a:rPr>
              <a:t>There is no hierarchy to these strategies. They lend themselves to a variety of applications. Likewise, there is no specific amount of time each one should be utilized. The strategy utilized can variety within each lesson and multiple strategies can easily be applied. Thus, the Need for planning together. </a:t>
            </a:r>
            <a:br>
              <a:rPr b="0" baseline="0" i="0" lang="en-US" sz="1800" u="none" cap="none" strike="noStrike">
                <a:solidFill>
                  <a:schemeClr val="dk1"/>
                </a:solidFill>
                <a:latin typeface="Arial"/>
                <a:ea typeface="Arial"/>
                <a:cs typeface="Arial"/>
                <a:sym typeface="Arial"/>
              </a:rPr>
            </a:br>
            <a:br>
              <a:rPr b="0" baseline="0" i="0" lang="en-US" sz="1800" u="none" cap="none" strike="noStrike">
                <a:solidFill>
                  <a:schemeClr val="dk1"/>
                </a:solidFill>
                <a:latin typeface="Arial"/>
                <a:ea typeface="Arial"/>
                <a:cs typeface="Arial"/>
                <a:sym typeface="Arial"/>
              </a:rPr>
            </a:br>
            <a:r>
              <a:rPr b="0" baseline="0" i="0" lang="en-US" sz="1800" u="none" cap="none" strike="noStrike">
                <a:solidFill>
                  <a:schemeClr val="dk1"/>
                </a:solidFill>
                <a:latin typeface="Arial"/>
                <a:ea typeface="Arial"/>
                <a:cs typeface="Arial"/>
                <a:sym typeface="Arial"/>
              </a:rPr>
              <a:t>Co-teaching is effective for students with a variety of instructional needs, including English language learners, special needs, as well as the range of abilities from low to high. </a:t>
            </a:r>
          </a:p>
        </p:txBody>
      </p:sp>
      <p:sp>
        <p:nvSpPr>
          <p:cNvPr id="280" name="Shape 280"/>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88" name="Shape 288"/>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SzPct val="25000"/>
              <a:buNone/>
            </a:pPr>
            <a:r>
              <a:rPr b="1" baseline="0" i="0" lang="en-US" sz="1600" u="none" cap="none" strike="noStrike">
                <a:solidFill>
                  <a:schemeClr val="dk1"/>
                </a:solidFill>
                <a:latin typeface="Arial"/>
                <a:ea typeface="Arial"/>
                <a:cs typeface="Arial"/>
                <a:sym typeface="Arial"/>
              </a:rPr>
              <a:t>Picture from: http://kristen-millet.wikispaces.com/Approaches+to+Co-Teaching</a:t>
            </a:r>
          </a:p>
          <a:p>
            <a:pPr indent="0" lvl="0" marL="0" marR="0" rtl="0" algn="l">
              <a:spcBef>
                <a:spcPts val="0"/>
              </a:spcBef>
              <a:buSzPct val="25000"/>
              <a:buNone/>
            </a:pPr>
            <a:r>
              <a:rPr b="0" baseline="0" i="0" lang="en-US" sz="1600" u="none" cap="none" strike="noStrike">
                <a:solidFill>
                  <a:schemeClr val="dk1"/>
                </a:solidFill>
                <a:latin typeface="Arial"/>
                <a:ea typeface="Arial"/>
                <a:cs typeface="Arial"/>
                <a:sym typeface="Arial"/>
              </a:rPr>
              <a:t>The first of the 7 co-teaching strategies is “One Teach – One Observe.”  The 7 co-teaching strategies are not designed to be hierarchical, or performed in a specific order.  However, the “one teach – one observe” co-teaching strategy is useful to introduce early in the Clinical Practice semester because the Teacher Candidate (TC) is becoming acquainted with the Cooperating Teacher’s (CT) classroom contextual factors, routines, and interpersonal relationships.   </a:t>
            </a:r>
          </a:p>
          <a:p>
            <a:pPr indent="0" lvl="0" marL="0" marR="0" rtl="0" algn="l">
              <a:spcBef>
                <a:spcPts val="0"/>
              </a:spcBef>
              <a:buNone/>
            </a:pPr>
            <a:r>
              <a:t/>
            </a:r>
            <a:endParaRPr b="0" baseline="0" i="0" sz="1600" u="none" cap="none" strike="noStrike">
              <a:solidFill>
                <a:schemeClr val="dk1"/>
              </a:solidFill>
              <a:latin typeface="Arial"/>
              <a:ea typeface="Arial"/>
              <a:cs typeface="Arial"/>
              <a:sym typeface="Arial"/>
            </a:endParaRPr>
          </a:p>
          <a:p>
            <a:pPr indent="0" lvl="0" marL="0" marR="0" rtl="0" algn="l">
              <a:spcBef>
                <a:spcPts val="0"/>
              </a:spcBef>
              <a:buSzPct val="25000"/>
              <a:buNone/>
            </a:pPr>
            <a:r>
              <a:rPr b="0" baseline="0" i="0" lang="en-US" sz="1600" u="none" cap="none" strike="noStrike">
                <a:solidFill>
                  <a:schemeClr val="dk1"/>
                </a:solidFill>
                <a:latin typeface="Arial"/>
                <a:ea typeface="Arial"/>
                <a:cs typeface="Arial"/>
                <a:sym typeface="Arial"/>
              </a:rPr>
              <a:t>When using this strategy, one teacher (either the TC or CT) has primary responsibility for instruction while the other observes and records information about students or instruction.  The strategy is intended for the TC and CT to take turns in the observational role in order to develop a close awareness of the instructional and classroom dynamics.    Importantly, the key to “One Teach / One Observe” is to have a focus for the observation.   This focus is jointly decided upon prior to instruction.</a:t>
            </a:r>
          </a:p>
          <a:p>
            <a:pPr indent="0" lvl="0" marL="0" marR="0" rtl="0" algn="l">
              <a:spcBef>
                <a:spcPts val="0"/>
              </a:spcBef>
              <a:buNone/>
            </a:pPr>
            <a:r>
              <a:t/>
            </a:r>
            <a:endParaRPr b="0" baseline="0" i="0" sz="1600" u="none" cap="none" strike="noStrike">
              <a:solidFill>
                <a:schemeClr val="dk1"/>
              </a:solidFill>
              <a:latin typeface="Arial"/>
              <a:ea typeface="Arial"/>
              <a:cs typeface="Arial"/>
              <a:sym typeface="Arial"/>
            </a:endParaRPr>
          </a:p>
          <a:p>
            <a:pPr indent="0" lvl="0" marL="0" marR="0" rtl="0" algn="l">
              <a:spcBef>
                <a:spcPts val="0"/>
              </a:spcBef>
              <a:buSzPct val="25000"/>
              <a:buNone/>
            </a:pPr>
            <a:r>
              <a:rPr b="0" baseline="0" i="0" lang="en-US" sz="1600" u="none" cap="none" strike="noStrike">
                <a:solidFill>
                  <a:schemeClr val="dk1"/>
                </a:solidFill>
                <a:latin typeface="Arial"/>
                <a:ea typeface="Arial"/>
                <a:cs typeface="Arial"/>
                <a:sym typeface="Arial"/>
              </a:rPr>
              <a:t>Prior to an observation, the co-teachers discuss and agree on a system for recording observational data.  The method they choose may be in the form of a checklist, a seating chart to record teacher – to - student and student - to - student discourse, or simply anecdotal notes.   The co-teachers discuss the observation and its data during a post – observation conference and use this information to plan instruction and behavior management.</a:t>
            </a:r>
          </a:p>
          <a:p>
            <a:pPr indent="0" lvl="0" marL="0" marR="0" rtl="0" algn="l">
              <a:spcBef>
                <a:spcPts val="0"/>
              </a:spcBef>
              <a:buNone/>
            </a:pPr>
            <a:r>
              <a:t/>
            </a:r>
            <a:endParaRPr b="0" baseline="0" i="0" sz="1600" u="none" cap="none" strike="noStrike">
              <a:solidFill>
                <a:schemeClr val="dk1"/>
              </a:solidFill>
              <a:latin typeface="Arial"/>
              <a:ea typeface="Arial"/>
              <a:cs typeface="Arial"/>
              <a:sym typeface="Arial"/>
            </a:endParaRPr>
          </a:p>
          <a:p>
            <a:pPr indent="0" lvl="0" marL="0" marR="0" rtl="0" algn="l">
              <a:spcBef>
                <a:spcPts val="0"/>
              </a:spcBef>
              <a:buSzPct val="25000"/>
              <a:buNone/>
            </a:pPr>
            <a:r>
              <a:rPr b="0" baseline="0" i="0" lang="en-US" sz="1600" u="none" cap="none" strike="noStrike">
                <a:solidFill>
                  <a:schemeClr val="dk1"/>
                </a:solidFill>
                <a:latin typeface="Arial"/>
                <a:ea typeface="Arial"/>
                <a:cs typeface="Arial"/>
                <a:sym typeface="Arial"/>
              </a:rPr>
              <a:t>The “One Teach / One Observe” co – teaching strategy is simple enough to use, but its impact may be limited if an observation focus and the system for recording observational data is neglected.   To isolate the focus for the co-teacher’s observation, it is strongly recommended that the co-teachers examine the Kentucky Teacher Standards to serve as the benchmark for performance.  Following the observation, the standards should be re-visited in a way that encourages growth and self - reflection.</a:t>
            </a:r>
          </a:p>
          <a:p>
            <a:pPr indent="0" lvl="0" marL="0" marR="0" rtl="0" algn="l">
              <a:spcBef>
                <a:spcPts val="0"/>
              </a:spcBef>
              <a:buNone/>
            </a:pPr>
            <a:r>
              <a:t/>
            </a:r>
            <a:endParaRPr b="0" baseline="0" i="0" sz="16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600" u="none" cap="none" strike="noStrike">
                <a:solidFill>
                  <a:schemeClr val="dk1"/>
                </a:solidFill>
                <a:latin typeface="Arial"/>
                <a:ea typeface="Arial"/>
                <a:cs typeface="Arial"/>
                <a:sym typeface="Arial"/>
              </a:rPr>
              <a:t>If you were to observe this in the classroom, you would find one teacher in the from (usually) directing the instruction to the group.  The other teacher (CP or TC) will be located in the room so as to not interrupt instruction, but also strategically, so whatever is to be observed can be viewed for data collection.  </a:t>
            </a:r>
          </a:p>
          <a:p>
            <a:pPr indent="0" lvl="0" marL="0" marR="0" rtl="0" algn="l">
              <a:spcBef>
                <a:spcPts val="0"/>
              </a:spcBef>
              <a:buClr>
                <a:schemeClr val="dk1"/>
              </a:buClr>
              <a:buSzPct val="25000"/>
              <a:buFont typeface="Arial"/>
              <a:buNone/>
            </a:pPr>
            <a:r>
              <a:rPr b="0" baseline="0" i="0" lang="en-US" sz="1600" u="none" cap="none" strike="noStrike">
                <a:solidFill>
                  <a:schemeClr val="dk1"/>
                </a:solidFill>
                <a:latin typeface="Arial"/>
                <a:ea typeface="Arial"/>
                <a:cs typeface="Arial"/>
                <a:sym typeface="Arial"/>
              </a:rPr>
              <a:t>This is a visual to represent this concept.</a:t>
            </a:r>
          </a:p>
          <a:p>
            <a:pPr indent="0" lvl="0" marL="0" marR="0" rtl="0" algn="l">
              <a:spcBef>
                <a:spcPts val="0"/>
              </a:spcBef>
              <a:buNone/>
            </a:pPr>
            <a:r>
              <a:t/>
            </a:r>
            <a:endParaRPr b="0" baseline="0" i="0" sz="16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600" u="none" cap="none" strike="noStrike">
              <a:solidFill>
                <a:schemeClr val="dk1"/>
              </a:solidFill>
              <a:latin typeface="Arial"/>
              <a:ea typeface="Arial"/>
              <a:cs typeface="Arial"/>
              <a:sym typeface="Arial"/>
            </a:endParaRPr>
          </a:p>
        </p:txBody>
      </p:sp>
      <p:sp>
        <p:nvSpPr>
          <p:cNvPr id="289" name="Shape 289"/>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98" name="Shape 298"/>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SzPct val="25000"/>
              <a:buNone/>
            </a:pPr>
            <a:r>
              <a:rPr b="1" baseline="0" i="0" lang="en-US" sz="1800" u="none" cap="none" strike="noStrike">
                <a:solidFill>
                  <a:schemeClr val="dk1"/>
                </a:solidFill>
                <a:latin typeface="Arial"/>
                <a:ea typeface="Arial"/>
                <a:cs typeface="Arial"/>
                <a:sym typeface="Arial"/>
              </a:rPr>
              <a:t>Picture from http://www.edweek.org/tsb/articles/2011/10/13/01coteach.h05.html</a:t>
            </a:r>
          </a:p>
          <a:p>
            <a:pPr indent="0" lvl="0" marL="0" marR="0" rtl="0" algn="l">
              <a:spcBef>
                <a:spcPts val="0"/>
              </a:spcBef>
              <a:buNone/>
            </a:pPr>
            <a:r>
              <a:t/>
            </a:r>
            <a:endParaRPr b="1"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This represents a visual of the model.  The assist teacher is at the side, constantly monitoring each student for understanding, providing assistance to specific individuals, checking work and progress, and cueing or encouraging students. Remember the person either the Teacher Candidate (TC) or the Cooperating Teacher (CT) will be positioned with whomever they are assisting.  The person would usually move around the room throughout the classroom instruction.  The person who is assisting will be careful to not interrupt instruction or be disturbing the participation of any student.</a:t>
            </a:r>
          </a:p>
        </p:txBody>
      </p:sp>
      <p:sp>
        <p:nvSpPr>
          <p:cNvPr id="299" name="Shape 299"/>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07" name="Shape 307"/>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1" baseline="0" i="0" lang="en-US" sz="1800" u="none" cap="none" strike="noStrike">
                <a:solidFill>
                  <a:schemeClr val="dk1"/>
                </a:solidFill>
                <a:latin typeface="Arial"/>
                <a:ea typeface="Arial"/>
                <a:cs typeface="Arial"/>
                <a:sym typeface="Arial"/>
              </a:rPr>
              <a:t>Picture from: http://cpt.fsu.edu/Research_Centers/CRSRL/Florida_Inclusion_Network/Spotlights/FallWinter_2011_708.aspx</a:t>
            </a:r>
            <a:r>
              <a:rPr b="0" baseline="0" i="0" lang="en-US" sz="1800" u="none" cap="none" strike="noStrike">
                <a:solidFill>
                  <a:schemeClr val="dk1"/>
                </a:solidFill>
                <a:latin typeface="Arial"/>
                <a:ea typeface="Arial"/>
                <a:cs typeface="Arial"/>
                <a:sym typeface="Arial"/>
              </a:rPr>
              <a:t>This approach is where the co-teaching pair divide the instructional content into parts.  Each teacher instructs one of the groups.  </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Groups rotate or spend a designated amount of time at each station.</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An independent station can be utilized along with teacher led stations.  The independent station has materials for each student at their “independent” functioning level.  This requires a very diverse station with multiple levels and types of materials.  Many teachers utilize technology to accomplish this.</a:t>
            </a:r>
          </a:p>
          <a:p>
            <a:pPr indent="0" lvl="0" marL="0" marR="0" rtl="0" algn="l">
              <a:spcBef>
                <a:spcPts val="0"/>
              </a:spcBef>
              <a:buClr>
                <a:schemeClr val="dk1"/>
              </a:buClr>
              <a:buSzPct val="25000"/>
              <a:buFont typeface="Arial"/>
              <a:buNone/>
            </a:pPr>
            <a:r>
              <a:rPr b="1" baseline="0" i="0" lang="en-US" sz="1800" u="none" cap="none" strike="noStrike">
                <a:solidFill>
                  <a:schemeClr val="dk1"/>
                </a:solidFill>
                <a:latin typeface="Arial"/>
                <a:ea typeface="Arial"/>
                <a:cs typeface="Arial"/>
                <a:sym typeface="Arial"/>
              </a:rPr>
              <a:t>Great blog for Station Teaching</a:t>
            </a:r>
            <a:r>
              <a:rPr b="0" baseline="0" i="0" lang="en-US" sz="1800" u="none" cap="none" strike="noStrike">
                <a:solidFill>
                  <a:schemeClr val="dk1"/>
                </a:solidFill>
                <a:latin typeface="Arial"/>
                <a:ea typeface="Arial"/>
                <a:cs typeface="Arial"/>
                <a:sym typeface="Arial"/>
              </a:rPr>
              <a:t>:  http://timmonstimes.blogspot.com/2008/05/station-teaching.html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308" name="Shape 308"/>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17" name="Shape 317"/>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Picture from: http://edtech21534.blogspot.com/2012/05/co-teaching-parallel-teaching.html</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This is a visual of what parallel teaching might look like in the classroom.  </a:t>
            </a:r>
          </a:p>
        </p:txBody>
      </p:sp>
      <p:sp>
        <p:nvSpPr>
          <p:cNvPr id="318" name="Shape 318"/>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5" name="Shape 325"/>
        <p:cNvGrpSpPr/>
        <p:nvPr/>
      </p:nvGrpSpPr>
      <p:grpSpPr>
        <a:xfrm>
          <a:off x="0" y="0"/>
          <a:ext cx="0" cy="0"/>
          <a:chOff x="0" y="0"/>
          <a:chExt cx="0" cy="0"/>
        </a:xfrm>
      </p:grpSpPr>
      <p:sp>
        <p:nvSpPr>
          <p:cNvPr id="326" name="Shape 326"/>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327" name="Shape 327"/>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16" name="Shape 11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37" name="Shape 337"/>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1" baseline="0" i="0" lang="en-US" sz="1800" u="none" cap="none" strike="noStrike">
                <a:solidFill>
                  <a:schemeClr val="dk1"/>
                </a:solidFill>
                <a:latin typeface="Arial"/>
                <a:ea typeface="Arial"/>
                <a:cs typeface="Arial"/>
                <a:sym typeface="Arial"/>
              </a:rPr>
              <a:t>Left picture from: http://www.knoxnews.com/news/2010/feb/16/educators-using-alternative-teaching-tools/</a:t>
            </a:r>
          </a:p>
          <a:p>
            <a:pPr indent="0" lvl="0" marL="0" marR="0" rtl="0" algn="l">
              <a:spcBef>
                <a:spcPts val="0"/>
              </a:spcBef>
              <a:buClr>
                <a:schemeClr val="dk1"/>
              </a:buClr>
              <a:buSzPct val="25000"/>
              <a:buFont typeface="Arial"/>
              <a:buNone/>
            </a:pPr>
            <a:r>
              <a:rPr b="1" baseline="0" i="0" lang="en-US" sz="1800" u="none" cap="none" strike="noStrike">
                <a:solidFill>
                  <a:schemeClr val="dk1"/>
                </a:solidFill>
                <a:latin typeface="Arial"/>
                <a:ea typeface="Arial"/>
                <a:cs typeface="Arial"/>
                <a:sym typeface="Arial"/>
              </a:rPr>
              <a:t>Right picture from: </a:t>
            </a:r>
          </a:p>
          <a:p>
            <a:pPr indent="0" lvl="0" marL="0" marR="0" rtl="0" algn="l">
              <a:spcBef>
                <a:spcPts val="0"/>
              </a:spcBef>
              <a:buClr>
                <a:schemeClr val="dk1"/>
              </a:buClr>
              <a:buSzPct val="25000"/>
              <a:buFont typeface="Arial"/>
              <a:buNone/>
            </a:pPr>
            <a:r>
              <a:rPr b="1" baseline="0" i="0" lang="en-US" sz="1800" u="none" cap="none" strike="noStrike">
                <a:solidFill>
                  <a:schemeClr val="dk1"/>
                </a:solidFill>
                <a:latin typeface="Arial"/>
                <a:ea typeface="Arial"/>
                <a:cs typeface="Arial"/>
                <a:sym typeface="Arial"/>
              </a:rPr>
              <a:t> </a:t>
            </a:r>
            <a:r>
              <a:rPr b="0" baseline="0" i="0" lang="en-US" sz="1800" u="none" cap="none" strike="noStrike">
                <a:solidFill>
                  <a:schemeClr val="dk1"/>
                </a:solidFill>
                <a:latin typeface="Arial"/>
                <a:ea typeface="Arial"/>
                <a:cs typeface="Arial"/>
                <a:sym typeface="Arial"/>
              </a:rPr>
              <a:t>are some considerations to consider on when this model can be best utilized. Some guidelines include:</a:t>
            </a:r>
          </a:p>
          <a:p>
            <a:pPr indent="-230084" lvl="0" marL="230084" marR="0" rtl="0" algn="l">
              <a:spcBef>
                <a:spcPts val="0"/>
              </a:spcBef>
              <a:buClr>
                <a:srgbClr val="000000"/>
              </a:buClr>
              <a:buSzPct val="100000"/>
              <a:buFont typeface="Arial"/>
              <a:buAutoNum type="arabicPeriod"/>
            </a:pPr>
            <a:r>
              <a:rPr b="0" baseline="0" i="0" lang="en-US" sz="1800" u="none" cap="none" strike="noStrike">
                <a:solidFill>
                  <a:schemeClr val="dk1"/>
                </a:solidFill>
                <a:latin typeface="Arial"/>
                <a:ea typeface="Arial"/>
                <a:cs typeface="Arial"/>
                <a:sym typeface="Arial"/>
              </a:rPr>
              <a:t>When students must master the concepts taught or from a pre-assessment data, the concepts to be taught vary greatly.</a:t>
            </a:r>
          </a:p>
          <a:p>
            <a:pPr indent="-230084" lvl="0" marL="230084" marR="0" rtl="0" algn="l">
              <a:spcBef>
                <a:spcPts val="0"/>
              </a:spcBef>
              <a:buClr>
                <a:srgbClr val="000000"/>
              </a:buClr>
              <a:buSzPct val="100000"/>
              <a:buFont typeface="Arial"/>
              <a:buAutoNum type="arabicPeriod"/>
            </a:pPr>
            <a:r>
              <a:rPr b="0" baseline="0" i="0" lang="en-US" sz="1800" u="none" cap="none" strike="noStrike">
                <a:solidFill>
                  <a:schemeClr val="dk1"/>
                </a:solidFill>
                <a:latin typeface="Arial"/>
                <a:ea typeface="Arial"/>
                <a:cs typeface="Arial"/>
                <a:sym typeface="Arial"/>
              </a:rPr>
              <a:t>When high levels of mastery are expected for each student in the classroom</a:t>
            </a:r>
          </a:p>
          <a:p>
            <a:pPr indent="-230084" lvl="0" marL="230084" marR="0" rtl="0" algn="l">
              <a:spcBef>
                <a:spcPts val="0"/>
              </a:spcBef>
              <a:buClr>
                <a:srgbClr val="000000"/>
              </a:buClr>
              <a:buSzPct val="100000"/>
              <a:buFont typeface="Arial"/>
              <a:buAutoNum type="arabicPeriod"/>
            </a:pPr>
            <a:r>
              <a:rPr b="0" baseline="0" i="0" lang="en-US" sz="1800" u="none" cap="none" strike="noStrike">
                <a:solidFill>
                  <a:schemeClr val="dk1"/>
                </a:solidFill>
                <a:latin typeface="Arial"/>
                <a:ea typeface="Arial"/>
                <a:cs typeface="Arial"/>
                <a:sym typeface="Arial"/>
              </a:rPr>
              <a:t>When enrichment is desired for students.  This particularly can be helpful if pre-assessment indicates a student already knows the concept while the rest of the class does not.</a:t>
            </a:r>
          </a:p>
          <a:p>
            <a:pPr indent="-230084" lvl="0" marL="230084" marR="0" rtl="0" algn="l">
              <a:spcBef>
                <a:spcPts val="0"/>
              </a:spcBef>
              <a:buClr>
                <a:srgbClr val="000000"/>
              </a:buClr>
              <a:buSzPct val="100000"/>
              <a:buFont typeface="Arial"/>
              <a:buAutoNum type="arabicPeriod"/>
            </a:pPr>
            <a:r>
              <a:rPr b="0" baseline="0" i="0" lang="en-US" sz="1800" u="none" cap="none" strike="noStrike">
                <a:solidFill>
                  <a:schemeClr val="dk1"/>
                </a:solidFill>
                <a:latin typeface="Arial"/>
                <a:ea typeface="Arial"/>
                <a:cs typeface="Arial"/>
                <a:sym typeface="Arial"/>
              </a:rPr>
              <a:t>When some students are utilizing the alternative or parallel curriculum approach---this would be useful with special needs or ELL students.</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338" name="Shape 338"/>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46" name="Shape 346"/>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349364" lvl="0" marL="349364" marR="0" rtl="0" algn="l">
              <a:spcBef>
                <a:spcPts val="0"/>
              </a:spcBef>
              <a:buClr>
                <a:srgbClr val="000000"/>
              </a:buClr>
              <a:buSzPct val="101851"/>
              <a:buFont typeface="Arial"/>
              <a:buChar char="•"/>
            </a:pPr>
            <a:r>
              <a:rPr b="0" baseline="0" i="0" lang="en-US" sz="1800" u="none" cap="none" strike="noStrike">
                <a:solidFill>
                  <a:schemeClr val="dk1"/>
                </a:solidFill>
                <a:latin typeface="Arial"/>
                <a:ea typeface="Arial"/>
                <a:cs typeface="Arial"/>
                <a:sym typeface="Arial"/>
              </a:rPr>
              <a:t>Teacher candidate and cooperating teacher both are teaching in the class together, both fully engaged in leading the delivery of core instruction at the same time.</a:t>
            </a:r>
          </a:p>
          <a:p>
            <a:pPr indent="-349364" lvl="0" marL="349364" marR="0" rtl="0" algn="l">
              <a:spcBef>
                <a:spcPts val="0"/>
              </a:spcBef>
              <a:buClr>
                <a:srgbClr val="000000"/>
              </a:buClr>
              <a:buSzPct val="101851"/>
              <a:buFont typeface="Arial"/>
              <a:buChar char="•"/>
            </a:pPr>
            <a:r>
              <a:rPr b="0" baseline="0" i="0" lang="en-US" sz="1800" u="none" cap="none" strike="noStrike">
                <a:solidFill>
                  <a:schemeClr val="dk1"/>
                </a:solidFill>
                <a:latin typeface="Arial"/>
                <a:ea typeface="Arial"/>
                <a:cs typeface="Arial"/>
                <a:sym typeface="Arial"/>
              </a:rPr>
              <a:t>Teacher candidate and cooperating teacher simultaneously provide instruction with both teachers sharing responsibility for student achievement.</a:t>
            </a:r>
          </a:p>
          <a:p>
            <a:pPr indent="-349364" lvl="0" marL="349364" marR="0" rtl="0" algn="l">
              <a:spcBef>
                <a:spcPts val="0"/>
              </a:spcBef>
              <a:buClr>
                <a:srgbClr val="000000"/>
              </a:buClr>
              <a:buSzPct val="101851"/>
              <a:buFont typeface="Arial"/>
              <a:buChar char="•"/>
            </a:pPr>
            <a:r>
              <a:rPr b="0" baseline="0" i="0" lang="en-US" sz="1800" u="none" cap="none" strike="noStrike">
                <a:solidFill>
                  <a:schemeClr val="dk1"/>
                </a:solidFill>
                <a:latin typeface="Arial"/>
                <a:ea typeface="Arial"/>
                <a:cs typeface="Arial"/>
                <a:sym typeface="Arial"/>
              </a:rPr>
              <a:t>The teacher candidate and the cooperating teacher share responsibilities for </a:t>
            </a:r>
            <a:r>
              <a:rPr b="1" baseline="0" i="0" lang="en-US" sz="1800" u="sng" cap="none" strike="noStrike">
                <a:solidFill>
                  <a:schemeClr val="dk1"/>
                </a:solidFill>
                <a:latin typeface="Arial"/>
                <a:ea typeface="Arial"/>
                <a:cs typeface="Arial"/>
                <a:sym typeface="Arial"/>
              </a:rPr>
              <a:t>all</a:t>
            </a:r>
            <a:r>
              <a:rPr b="0" baseline="0" i="0" lang="en-US" sz="1800" u="none" cap="none" strike="noStrike">
                <a:solidFill>
                  <a:schemeClr val="dk1"/>
                </a:solidFill>
                <a:latin typeface="Arial"/>
                <a:ea typeface="Arial"/>
                <a:cs typeface="Arial"/>
                <a:sym typeface="Arial"/>
              </a:rPr>
              <a:t> students; planning, teaching, assessing the progress of the students.</a:t>
            </a:r>
          </a:p>
          <a:p>
            <a:pPr indent="-349364" lvl="0" marL="349364" marR="0" rtl="0" algn="l">
              <a:spcBef>
                <a:spcPts val="0"/>
              </a:spcBef>
              <a:buClr>
                <a:srgbClr val="000000"/>
              </a:buClr>
              <a:buSzPct val="101851"/>
              <a:buFont typeface="Arial"/>
              <a:buChar char="•"/>
            </a:pPr>
            <a:r>
              <a:rPr b="0" baseline="0" i="0" lang="en-US" sz="1800" u="none" cap="none" strike="noStrike">
                <a:solidFill>
                  <a:schemeClr val="dk1"/>
                </a:solidFill>
                <a:latin typeface="Arial"/>
                <a:ea typeface="Arial"/>
                <a:cs typeface="Arial"/>
                <a:sym typeface="Arial"/>
              </a:rPr>
              <a:t>The two teachers (teacher candidate and cooperating teacher) may have different but equally active roles; one leading in the large-group lesson while the other models note-taking or restates key concepts for clarification.</a:t>
            </a:r>
          </a:p>
          <a:p>
            <a:pPr indent="-349364" lvl="0" marL="349364" marR="0" rtl="0" algn="l">
              <a:spcBef>
                <a:spcPts val="0"/>
              </a:spcBef>
              <a:buClr>
                <a:srgbClr val="000000"/>
              </a:buClr>
              <a:buSzPct val="101851"/>
              <a:buFont typeface="Arial"/>
              <a:buChar char="•"/>
            </a:pPr>
            <a:r>
              <a:rPr b="0" baseline="0" i="0" lang="en-US" sz="1800" u="none" cap="none" strike="noStrike">
                <a:solidFill>
                  <a:schemeClr val="dk1"/>
                </a:solidFill>
                <a:latin typeface="Arial"/>
                <a:ea typeface="Arial"/>
                <a:cs typeface="Arial"/>
                <a:sym typeface="Arial"/>
              </a:rPr>
              <a:t>Team teaching allows for more interaction between students and the two teachers in the classroom</a:t>
            </a:r>
          </a:p>
          <a:p>
            <a:pPr indent="-349364" lvl="0" marL="349364" marR="0" rtl="0" algn="l">
              <a:spcBef>
                <a:spcPts val="0"/>
              </a:spcBef>
              <a:buClr>
                <a:srgbClr val="000000"/>
              </a:buClr>
              <a:buSzPct val="101851"/>
              <a:buFont typeface="Arial"/>
              <a:buChar char="•"/>
            </a:pPr>
            <a:r>
              <a:rPr b="0" baseline="0" i="0" lang="en-US" sz="1800" u="none" cap="none" strike="noStrike">
                <a:solidFill>
                  <a:schemeClr val="dk1"/>
                </a:solidFill>
                <a:latin typeface="Arial"/>
                <a:ea typeface="Arial"/>
                <a:cs typeface="Arial"/>
                <a:sym typeface="Arial"/>
              </a:rPr>
              <a:t>Research supports higher student achievement when team teaching is incorporated into instruction.</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347" name="Shape 347"/>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2" name="Shape 352"/>
        <p:cNvGrpSpPr/>
        <p:nvPr/>
      </p:nvGrpSpPr>
      <p:grpSpPr>
        <a:xfrm>
          <a:off x="0" y="0"/>
          <a:ext cx="0" cy="0"/>
          <a:chOff x="0" y="0"/>
          <a:chExt cx="0" cy="0"/>
        </a:xfrm>
      </p:grpSpPr>
      <p:sp>
        <p:nvSpPr>
          <p:cNvPr id="353" name="Shape 35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54" name="Shape 354"/>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There is a handout located on the website.  This handout is designed for the Cooperating Teacher and Teacher Candidate to see how the building of teacher standards occurs along with the Co-Teaching Strategies. </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Strategies must be chosen based on student needs.  They can be an excellent way to keep data and document for RtI.</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It is critical to not just implement co-teaching, but rather to concentrate on co-planning prior to the lesson and also the co-reflection after the lesson is complete.  Both of these contribute highly to the growth and understanding of data use for the TC.</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There is no specific amount of times to use any one strategy or any requirement on how many times to use the strategies.  These should become a natural way of teaching in order to meet student needs.</a:t>
            </a:r>
          </a:p>
        </p:txBody>
      </p:sp>
      <p:sp>
        <p:nvSpPr>
          <p:cNvPr id="355" name="Shape 355"/>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363" name="Shape 36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70" name="Shape 370"/>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Kentucky Teacher Standards (KTS) are integrated into many of the models presented.  For instance, KTS 1:  Demonstrates Applied Criteria would be included in all models, but would be visible in station teaching, team teaching, parallel teaching, supplemental teaching, and alternative teaching.</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KTS#3 would be included in all the models as the environment of all would include high expectations, be positive, value and support diversity and address individual needs and foster respect between both teachers and the students. </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KTS#4 would be obvious as the models are selected based upon the needs of the student, assessment data, and would actively engage the students.  Specific models that enhance HOT would be the supplemental teaching, one teach-one assist, alternative teaching, and station teaching.</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KTS #5 is necessary in all the models as they are based upon data.  Some that lend themselves easier to this would be the station teaching (one could have an assessment station), as well as the teach-observe (keeping data), and the supplemental or alternative teaching models.  The communication between teachers and students and parents as well as the use of formative assessments should be included in all the models.</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KTS #6: the use of technology can easily be incorporated into the station teaching, the alternative or supplemental teaching, as well as one teach-one assist.  The idea of using the technology should be planned in any of the models so it is used effectively.  The Flipped Classroom model could easily become a station to assist both teachers in providing additional instruction or pre-instruction to students.</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KTS #8:  Obviously, use of any of the models requires the Teacher Candidate and the Cooperative Teacher to collaborate and plan (see the section on co-planning).  All of the components of collaboration can easily be displayed in use of co-teaching models.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371" name="Shape 371"/>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379" name="Shape 379"/>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5" name="Shape 385"/>
        <p:cNvGrpSpPr/>
        <p:nvPr/>
      </p:nvGrpSpPr>
      <p:grpSpPr>
        <a:xfrm>
          <a:off x="0" y="0"/>
          <a:ext cx="0" cy="0"/>
          <a:chOff x="0" y="0"/>
          <a:chExt cx="0" cy="0"/>
        </a:xfrm>
      </p:grpSpPr>
      <p:sp>
        <p:nvSpPr>
          <p:cNvPr id="386" name="Shape 386"/>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387" name="Shape 387"/>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2" name="Shape 392"/>
        <p:cNvGrpSpPr/>
        <p:nvPr/>
      </p:nvGrpSpPr>
      <p:grpSpPr>
        <a:xfrm>
          <a:off x="0" y="0"/>
          <a:ext cx="0" cy="0"/>
          <a:chOff x="0" y="0"/>
          <a:chExt cx="0" cy="0"/>
        </a:xfrm>
      </p:grpSpPr>
      <p:sp>
        <p:nvSpPr>
          <p:cNvPr id="393" name="Shape 393"/>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394" name="Shape 394"/>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9" name="Shape 399"/>
        <p:cNvGrpSpPr/>
        <p:nvPr/>
      </p:nvGrpSpPr>
      <p:grpSpPr>
        <a:xfrm>
          <a:off x="0" y="0"/>
          <a:ext cx="0" cy="0"/>
          <a:chOff x="0" y="0"/>
          <a:chExt cx="0" cy="0"/>
        </a:xfrm>
      </p:grpSpPr>
      <p:sp>
        <p:nvSpPr>
          <p:cNvPr id="400" name="Shape 400"/>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01" name="Shape 401"/>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6" name="Shape 406"/>
        <p:cNvGrpSpPr/>
        <p:nvPr/>
      </p:nvGrpSpPr>
      <p:grpSpPr>
        <a:xfrm>
          <a:off x="0" y="0"/>
          <a:ext cx="0" cy="0"/>
          <a:chOff x="0" y="0"/>
          <a:chExt cx="0" cy="0"/>
        </a:xfrm>
      </p:grpSpPr>
      <p:sp>
        <p:nvSpPr>
          <p:cNvPr id="407" name="Shape 407"/>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08" name="Shape 408"/>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23" name="Shape 12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3" name="Shape 413"/>
        <p:cNvGrpSpPr/>
        <p:nvPr/>
      </p:nvGrpSpPr>
      <p:grpSpPr>
        <a:xfrm>
          <a:off x="0" y="0"/>
          <a:ext cx="0" cy="0"/>
          <a:chOff x="0" y="0"/>
          <a:chExt cx="0" cy="0"/>
        </a:xfrm>
      </p:grpSpPr>
      <p:sp>
        <p:nvSpPr>
          <p:cNvPr id="414" name="Shape 414"/>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15" name="Shape 415"/>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0" name="Shape 420"/>
        <p:cNvGrpSpPr/>
        <p:nvPr/>
      </p:nvGrpSpPr>
      <p:grpSpPr>
        <a:xfrm>
          <a:off x="0" y="0"/>
          <a:ext cx="0" cy="0"/>
          <a:chOff x="0" y="0"/>
          <a:chExt cx="0" cy="0"/>
        </a:xfrm>
      </p:grpSpPr>
      <p:sp>
        <p:nvSpPr>
          <p:cNvPr id="421" name="Shape 421"/>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22" name="Shape 422"/>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7" name="Shape 427"/>
        <p:cNvGrpSpPr/>
        <p:nvPr/>
      </p:nvGrpSpPr>
      <p:grpSpPr>
        <a:xfrm>
          <a:off x="0" y="0"/>
          <a:ext cx="0" cy="0"/>
          <a:chOff x="0" y="0"/>
          <a:chExt cx="0" cy="0"/>
        </a:xfrm>
      </p:grpSpPr>
      <p:sp>
        <p:nvSpPr>
          <p:cNvPr id="428" name="Shape 428"/>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29" name="Shape 429"/>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4" name="Shape 434"/>
        <p:cNvGrpSpPr/>
        <p:nvPr/>
      </p:nvGrpSpPr>
      <p:grpSpPr>
        <a:xfrm>
          <a:off x="0" y="0"/>
          <a:ext cx="0" cy="0"/>
          <a:chOff x="0" y="0"/>
          <a:chExt cx="0" cy="0"/>
        </a:xfrm>
      </p:grpSpPr>
      <p:sp>
        <p:nvSpPr>
          <p:cNvPr id="435" name="Shape 435"/>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36" name="Shape 43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1" name="Shape 441"/>
        <p:cNvGrpSpPr/>
        <p:nvPr/>
      </p:nvGrpSpPr>
      <p:grpSpPr>
        <a:xfrm>
          <a:off x="0" y="0"/>
          <a:ext cx="0" cy="0"/>
          <a:chOff x="0" y="0"/>
          <a:chExt cx="0" cy="0"/>
        </a:xfrm>
      </p:grpSpPr>
      <p:sp>
        <p:nvSpPr>
          <p:cNvPr id="442" name="Shape 442"/>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43" name="Shape 443"/>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8" name="Shape 448"/>
        <p:cNvGrpSpPr/>
        <p:nvPr/>
      </p:nvGrpSpPr>
      <p:grpSpPr>
        <a:xfrm>
          <a:off x="0" y="0"/>
          <a:ext cx="0" cy="0"/>
          <a:chOff x="0" y="0"/>
          <a:chExt cx="0" cy="0"/>
        </a:xfrm>
      </p:grpSpPr>
      <p:sp>
        <p:nvSpPr>
          <p:cNvPr id="449" name="Shape 449"/>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450" name="Shape 450"/>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5" name="Shape 455"/>
        <p:cNvGrpSpPr/>
        <p:nvPr/>
      </p:nvGrpSpPr>
      <p:grpSpPr>
        <a:xfrm>
          <a:off x="0" y="0"/>
          <a:ext cx="0" cy="0"/>
          <a:chOff x="0" y="0"/>
          <a:chExt cx="0" cy="0"/>
        </a:xfrm>
      </p:grpSpPr>
      <p:sp>
        <p:nvSpPr>
          <p:cNvPr id="456" name="Shape 456"/>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457" name="Shape 457"/>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A handout is provided for the Kentucky Teacher Standards and the sections of the training module.  It would be helpful for the viewers to have this in front of them as the information is presented.</a:t>
            </a:r>
          </a:p>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Also, videos of each teaching model of co-teaching are provided.  Some are provided in all three levels (elementary, middle and high), while some are provided in only one.  There is also a video to catch a glimpse of how these models can be utilized within the college teaching programs.</a:t>
            </a:r>
          </a:p>
        </p:txBody>
      </p:sp>
      <p:sp>
        <p:nvSpPr>
          <p:cNvPr id="458" name="Shape 458"/>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3" name="Shape 463"/>
        <p:cNvGrpSpPr/>
        <p:nvPr/>
      </p:nvGrpSpPr>
      <p:grpSpPr>
        <a:xfrm>
          <a:off x="0" y="0"/>
          <a:ext cx="0" cy="0"/>
          <a:chOff x="0" y="0"/>
          <a:chExt cx="0" cy="0"/>
        </a:xfrm>
      </p:grpSpPr>
      <p:sp>
        <p:nvSpPr>
          <p:cNvPr id="464" name="Shape 464"/>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465" name="Shape 465"/>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bibliography contains resources that discuss roles and responsibilities on co-teaching.  For further information on individual college/university student teaching requirements, please review your teacher education handbook  at your college or university.</a:t>
            </a:r>
          </a:p>
        </p:txBody>
      </p:sp>
      <p:sp>
        <p:nvSpPr>
          <p:cNvPr id="466" name="Shape 466"/>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1" name="Shape 471"/>
        <p:cNvGrpSpPr/>
        <p:nvPr/>
      </p:nvGrpSpPr>
      <p:grpSpPr>
        <a:xfrm>
          <a:off x="0" y="0"/>
          <a:ext cx="0" cy="0"/>
          <a:chOff x="0" y="0"/>
          <a:chExt cx="0" cy="0"/>
        </a:xfrm>
      </p:grpSpPr>
      <p:sp>
        <p:nvSpPr>
          <p:cNvPr id="472" name="Shape 472"/>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473" name="Shape 473"/>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bibliography contains resources that discuss roles and responsibilities on co-teaching.  For further information on individual college/university student teaching requirements, please review your teacher education handbook  at your college or university.</a:t>
            </a:r>
          </a:p>
        </p:txBody>
      </p:sp>
      <p:sp>
        <p:nvSpPr>
          <p:cNvPr id="474" name="Shape 474"/>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9" name="Shape 479"/>
        <p:cNvGrpSpPr/>
        <p:nvPr/>
      </p:nvGrpSpPr>
      <p:grpSpPr>
        <a:xfrm>
          <a:off x="0" y="0"/>
          <a:ext cx="0" cy="0"/>
          <a:chOff x="0" y="0"/>
          <a:chExt cx="0" cy="0"/>
        </a:xfrm>
      </p:grpSpPr>
      <p:sp>
        <p:nvSpPr>
          <p:cNvPr id="480" name="Shape 480"/>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481" name="Shape 481"/>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bibliography contains resources that discuss roles and responsibilities on co-teaching.  For further information on individual college/university student teaching requirements, please review your teacher education handbook  at your college or university.</a:t>
            </a:r>
          </a:p>
        </p:txBody>
      </p:sp>
      <p:sp>
        <p:nvSpPr>
          <p:cNvPr id="482" name="Shape 482"/>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30" name="Shape 130"/>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7" name="Shape 487"/>
        <p:cNvGrpSpPr/>
        <p:nvPr/>
      </p:nvGrpSpPr>
      <p:grpSpPr>
        <a:xfrm>
          <a:off x="0" y="0"/>
          <a:ext cx="0" cy="0"/>
          <a:chOff x="0" y="0"/>
          <a:chExt cx="0" cy="0"/>
        </a:xfrm>
      </p:grpSpPr>
      <p:sp>
        <p:nvSpPr>
          <p:cNvPr id="488" name="Shape 488"/>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489" name="Shape 489"/>
          <p:cNvSpPr txBox="1"/>
          <p:nvPr>
            <p:ph idx="1" type="body"/>
          </p:nvPr>
        </p:nvSpPr>
        <p:spPr>
          <a:xfrm>
            <a:off x="700879" y="4415830"/>
            <a:ext cx="5608639" cy="4182658"/>
          </a:xfrm>
          <a:prstGeom prst="rect">
            <a:avLst/>
          </a:prstGeom>
          <a:noFill/>
          <a:ln>
            <a:noFill/>
          </a:ln>
        </p:spPr>
        <p:txBody>
          <a:bodyPr anchorCtr="0" anchor="t" bIns="46000" lIns="92025" rIns="92025" tIns="46000">
            <a:noAutofit/>
          </a:bodyPr>
          <a:lstStyle/>
          <a:p>
            <a:pPr indent="0" lvl="0" marL="0" marR="0" rtl="0" algn="l">
              <a:spcBef>
                <a:spcPts val="0"/>
              </a:spcBef>
              <a:buClr>
                <a:schemeClr val="dk1"/>
              </a:buClr>
              <a:buSzPct val="25000"/>
              <a:buFont typeface="Arial"/>
              <a:buNone/>
            </a:pPr>
            <a:r>
              <a:rPr b="0" baseline="0" i="0" lang="en-US" sz="1800" u="none" cap="none" strike="noStrike">
                <a:solidFill>
                  <a:schemeClr val="dk1"/>
                </a:solidFill>
                <a:latin typeface="Arial"/>
                <a:ea typeface="Arial"/>
                <a:cs typeface="Arial"/>
                <a:sym typeface="Arial"/>
              </a:rPr>
              <a:t>The bibliography contains resources that discuss roles and responsibilities on co-teaching.  For further information on individual college/university student teaching requirements, please review your teacher education handbook  at your college or university.</a:t>
            </a:r>
          </a:p>
        </p:txBody>
      </p:sp>
      <p:sp>
        <p:nvSpPr>
          <p:cNvPr id="490" name="Shape 490"/>
          <p:cNvSpPr txBox="1"/>
          <p:nvPr>
            <p:ph idx="12" type="sldNum"/>
          </p:nvPr>
        </p:nvSpPr>
        <p:spPr>
          <a:xfrm>
            <a:off x="3971653" y="8830061"/>
            <a:ext cx="3037146" cy="464740"/>
          </a:xfrm>
          <a:prstGeom prst="rect">
            <a:avLst/>
          </a:prstGeom>
          <a:noFill/>
          <a:ln>
            <a:noFill/>
          </a:ln>
        </p:spPr>
        <p:txBody>
          <a:bodyPr anchorCtr="0" anchor="b" bIns="46000" lIns="92025" rIns="92025" tIns="460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2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37" name="Shape 137"/>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44" name="Shape 144"/>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51" name="Shape 151"/>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700879" y="4415830"/>
            <a:ext cx="5608639" cy="4182658"/>
          </a:xfrm>
          <a:prstGeom prst="rect">
            <a:avLst/>
          </a:prstGeom>
          <a:noFill/>
          <a:ln>
            <a:noFill/>
          </a:ln>
        </p:spPr>
        <p:txBody>
          <a:bodyPr anchorCtr="0" anchor="ctr" bIns="90675" lIns="90675" rIns="90675" tIns="90675">
            <a:noAutofit/>
          </a:bodyPr>
          <a:lstStyle/>
          <a:p>
            <a:pPr indent="0" lvl="0" marL="0" marR="0" rtl="0" algn="l">
              <a:spcBef>
                <a:spcPts val="0"/>
              </a:spcBef>
              <a:buNone/>
            </a:pPr>
            <a:r>
              <a:t/>
            </a:r>
            <a:endParaRPr b="0" baseline="0" i="0" sz="1200" u="none" cap="none" strike="noStrike">
              <a:solidFill>
                <a:schemeClr val="dk1"/>
              </a:solidFill>
              <a:latin typeface="Arial"/>
              <a:ea typeface="Arial"/>
              <a:cs typeface="Arial"/>
              <a:sym typeface="Arial"/>
            </a:endParaRPr>
          </a:p>
        </p:txBody>
      </p:sp>
      <p:sp>
        <p:nvSpPr>
          <p:cNvPr id="158" name="Shape 158"/>
          <p:cNvSpPr/>
          <p:nvPr>
            <p:ph idx="2" type="sldImg"/>
          </p:nvPr>
        </p:nvSpPr>
        <p:spPr>
          <a:xfrm>
            <a:off x="1182687" y="698500"/>
            <a:ext cx="4645024" cy="3484562"/>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p:spTree>
      <p:nvGrpSpPr>
        <p:cNvPr id="19" name="Shape 19"/>
        <p:cNvGrpSpPr/>
        <p:nvPr/>
      </p:nvGrpSpPr>
      <p:grpSpPr>
        <a:xfrm>
          <a:off x="0" y="0"/>
          <a:ext cx="0" cy="0"/>
          <a:chOff x="0" y="0"/>
          <a:chExt cx="0" cy="0"/>
        </a:xfrm>
      </p:grpSpPr>
      <p:sp>
        <p:nvSpPr>
          <p:cNvPr id="20" name="Shape 20"/>
          <p:cNvSpPr txBox="1"/>
          <p:nvPr>
            <p:ph type="ctrTitle"/>
          </p:nvPr>
        </p:nvSpPr>
        <p:spPr>
          <a:xfrm>
            <a:off x="1432558" y="359896"/>
            <a:ext cx="7406639" cy="1472182"/>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70C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21" name="Shape 21"/>
          <p:cNvSpPr txBox="1"/>
          <p:nvPr>
            <p:ph idx="1" type="subTitle"/>
          </p:nvPr>
        </p:nvSpPr>
        <p:spPr>
          <a:xfrm>
            <a:off x="1432558" y="1850064"/>
            <a:ext cx="7406639" cy="1752600"/>
          </a:xfrm>
          <a:prstGeom prst="rect">
            <a:avLst/>
          </a:prstGeom>
          <a:noFill/>
          <a:ln>
            <a:noFill/>
          </a:ln>
        </p:spPr>
        <p:txBody>
          <a:bodyPr anchorCtr="0" anchor="t" bIns="91425" lIns="91425" rIns="91425" tIns="91425"/>
          <a:lstStyle>
            <a:lvl1pPr indent="-2032" marL="27432" marR="0" rtl="0" algn="l">
              <a:lnSpc>
                <a:spcPct val="100000"/>
              </a:lnSpc>
              <a:spcBef>
                <a:spcPts val="600"/>
              </a:spcBef>
              <a:spcAft>
                <a:spcPts val="0"/>
              </a:spcAft>
              <a:buClr>
                <a:schemeClr val="accent1"/>
              </a:buClr>
              <a:buFont typeface="Arial"/>
              <a:buNone/>
              <a:defRPr/>
            </a:lvl1pPr>
            <a:lvl2pPr indent="0" marL="457200" marR="0" rtl="0" algn="ctr">
              <a:lnSpc>
                <a:spcPct val="100000"/>
              </a:lnSpc>
              <a:spcBef>
                <a:spcPts val="550"/>
              </a:spcBef>
              <a:spcAft>
                <a:spcPts val="0"/>
              </a:spcAft>
              <a:buClr>
                <a:schemeClr val="accent1"/>
              </a:buClr>
              <a:buFont typeface="Arial"/>
              <a:buNone/>
              <a:defRPr/>
            </a:lvl2pPr>
            <a:lvl3pPr indent="0" marL="914400" marR="0" rtl="0" algn="ctr">
              <a:lnSpc>
                <a:spcPct val="100000"/>
              </a:lnSpc>
              <a:spcBef>
                <a:spcPts val="480"/>
              </a:spcBef>
              <a:spcAft>
                <a:spcPts val="0"/>
              </a:spcAft>
              <a:buClr>
                <a:schemeClr val="accent2"/>
              </a:buClr>
              <a:buFont typeface="Arial"/>
              <a:buNone/>
              <a:defRPr/>
            </a:lvl3pPr>
            <a:lvl4pPr indent="0" marL="1371600" marR="0" rtl="0" algn="ctr">
              <a:lnSpc>
                <a:spcPct val="100000"/>
              </a:lnSpc>
              <a:spcBef>
                <a:spcPts val="400"/>
              </a:spcBef>
              <a:spcAft>
                <a:spcPts val="0"/>
              </a:spcAft>
              <a:buClr>
                <a:schemeClr val="accent3"/>
              </a:buClr>
              <a:buFont typeface="Arial"/>
              <a:buNone/>
              <a:defRPr/>
            </a:lvl4pPr>
            <a:lvl5pPr indent="0" marL="1828800" marR="0" rtl="0" algn="ctr">
              <a:lnSpc>
                <a:spcPct val="100000"/>
              </a:lnSpc>
              <a:spcBef>
                <a:spcPts val="400"/>
              </a:spcBef>
              <a:spcAft>
                <a:spcPts val="0"/>
              </a:spcAft>
              <a:buClr>
                <a:schemeClr val="accent4"/>
              </a:buClr>
              <a:buFont typeface="Arial"/>
              <a:buNone/>
              <a:defRPr/>
            </a:lvl5pPr>
            <a:lvl6pPr indent="0" marL="2286000" marR="0" rtl="0" algn="ctr">
              <a:lnSpc>
                <a:spcPct val="100000"/>
              </a:lnSpc>
              <a:spcBef>
                <a:spcPts val="400"/>
              </a:spcBef>
              <a:spcAft>
                <a:spcPts val="0"/>
              </a:spcAft>
              <a:buClr>
                <a:schemeClr val="accent5"/>
              </a:buClr>
              <a:buFont typeface="Arial"/>
              <a:buNone/>
              <a:defRPr/>
            </a:lvl6pPr>
            <a:lvl7pPr indent="0" marL="2743200" marR="0" rtl="0" algn="ctr">
              <a:lnSpc>
                <a:spcPct val="100000"/>
              </a:lnSpc>
              <a:spcBef>
                <a:spcPts val="400"/>
              </a:spcBef>
              <a:spcAft>
                <a:spcPts val="0"/>
              </a:spcAft>
              <a:buClr>
                <a:schemeClr val="accent6"/>
              </a:buClr>
              <a:buFont typeface="Arial"/>
              <a:buNone/>
              <a:defRPr/>
            </a:lvl7pPr>
            <a:lvl8pPr indent="0" marL="3200400" marR="0" rtl="0" algn="ctr">
              <a:lnSpc>
                <a:spcPct val="100000"/>
              </a:lnSpc>
              <a:spcBef>
                <a:spcPts val="400"/>
              </a:spcBef>
              <a:spcAft>
                <a:spcPts val="0"/>
              </a:spcAft>
              <a:buClr>
                <a:schemeClr val="accent6"/>
              </a:buClr>
              <a:buFont typeface="Arial"/>
              <a:buNone/>
              <a:defRPr/>
            </a:lvl8pPr>
            <a:lvl9pPr indent="0" marL="3657600" marR="0" rtl="0" algn="ctr">
              <a:lnSpc>
                <a:spcPct val="100000"/>
              </a:lnSpc>
              <a:spcBef>
                <a:spcPts val="400"/>
              </a:spcBef>
              <a:spcAft>
                <a:spcPts val="0"/>
              </a:spcAft>
              <a:buClr>
                <a:schemeClr val="accent6"/>
              </a:buClr>
              <a:buFont typeface="Arial"/>
              <a:buNone/>
              <a:defRPr/>
            </a:lvl9pPr>
          </a:lstStyle>
          <a:p/>
        </p:txBody>
      </p:sp>
      <p:sp>
        <p:nvSpPr>
          <p:cNvPr id="22" name="Shape 22"/>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23" name="Shape 23"/>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24" name="Shape 24"/>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
        <p:nvSpPr>
          <p:cNvPr id="25" name="Shape 25"/>
          <p:cNvSpPr/>
          <p:nvPr/>
        </p:nvSpPr>
        <p:spPr>
          <a:xfrm>
            <a:off x="921433" y="1413800"/>
            <a:ext cx="210312" cy="210312"/>
          </a:xfrm>
          <a:prstGeom prst="ellipse">
            <a:avLst/>
          </a:prstGeom>
          <a:gradFill>
            <a:gsLst>
              <a:gs pos="0">
                <a:srgbClr val="E3FAFF">
                  <a:alpha val="94509"/>
                </a:srgbClr>
              </a:gs>
              <a:gs pos="50000">
                <a:srgbClr val="C9F3FD">
                  <a:alpha val="89411"/>
                </a:srgbClr>
              </a:gs>
              <a:gs pos="95000">
                <a:srgbClr val="79E2FE">
                  <a:alpha val="87450"/>
                </a:srgbClr>
              </a:gs>
              <a:gs pos="100000">
                <a:srgbClr val="00ABD5">
                  <a:alpha val="84313"/>
                </a:srgbClr>
              </a:gs>
            </a:gsLst>
            <a:path path="circle">
              <a:fillToRect b="100%" r="100%"/>
            </a:path>
            <a:tileRect l="-100%" t="-100%"/>
          </a:gradFill>
          <a:ln cap="rnd" w="9525">
            <a:solidFill>
              <a:srgbClr val="2F8EA5">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26" name="Shape 26"/>
          <p:cNvSpPr/>
          <p:nvPr/>
        </p:nvSpPr>
        <p:spPr>
          <a:xfrm>
            <a:off x="1157175" y="1345016"/>
            <a:ext cx="64008" cy="64008"/>
          </a:xfrm>
          <a:prstGeom prst="ellipse">
            <a:avLst/>
          </a:prstGeom>
          <a:noFill/>
          <a:ln cap="rnd" w="12700">
            <a:solidFill>
              <a:srgbClr val="318093">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TitleAndTx">
    <p:spTree>
      <p:nvGrpSpPr>
        <p:cNvPr id="87" name="Shape 87"/>
        <p:cNvGrpSpPr/>
        <p:nvPr/>
      </p:nvGrpSpPr>
      <p:grpSpPr>
        <a:xfrm>
          <a:off x="0" y="0"/>
          <a:ext cx="0" cy="0"/>
          <a:chOff x="0" y="0"/>
          <a:chExt cx="0" cy="0"/>
        </a:xfrm>
      </p:grpSpPr>
      <p:sp>
        <p:nvSpPr>
          <p:cNvPr id="88" name="Shape 88"/>
          <p:cNvSpPr txBox="1"/>
          <p:nvPr>
            <p:ph type="title"/>
          </p:nvPr>
        </p:nvSpPr>
        <p:spPr>
          <a:xfrm rot="5400000">
            <a:off x="4846636" y="2286001"/>
            <a:ext cx="5851525" cy="1828800"/>
          </a:xfrm>
          <a:prstGeom prst="rect">
            <a:avLst/>
          </a:prstGeom>
          <a:noFill/>
          <a:ln>
            <a:noFill/>
          </a:ln>
        </p:spPr>
        <p:txBody>
          <a:bodyPr anchorCtr="0" anchor="ctr" bIns="91425" lIns="91425" rIns="91425" tIns="91425"/>
          <a:lstStyle>
            <a:lvl1pPr rtl="0" algn="l">
              <a:spcBef>
                <a:spcPts val="0"/>
              </a:spcBef>
              <a:buClr>
                <a:srgbClr val="0070C0"/>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9" name="Shape 89"/>
          <p:cNvSpPr txBox="1"/>
          <p:nvPr>
            <p:ph idx="1" type="body"/>
          </p:nvPr>
        </p:nvSpPr>
        <p:spPr>
          <a:xfrm rot="5400000">
            <a:off x="998536" y="419102"/>
            <a:ext cx="5851525" cy="5562600"/>
          </a:xfrm>
          <a:prstGeom prst="rect">
            <a:avLst/>
          </a:prstGeom>
          <a:noFill/>
          <a:ln>
            <a:noFill/>
          </a:ln>
        </p:spPr>
        <p:txBody>
          <a:bodyPr anchorCtr="0" anchor="t" bIns="91425" lIns="91425" rIns="91425" tIns="91425"/>
          <a:lstStyle>
            <a:lvl1pPr indent="2540" marL="365760" rtl="0" algn="l">
              <a:lnSpc>
                <a:spcPct val="100000"/>
              </a:lnSpc>
              <a:spcBef>
                <a:spcPts val="600"/>
              </a:spcBef>
              <a:buClr>
                <a:schemeClr val="accent1"/>
              </a:buClr>
              <a:buFont typeface="Arial"/>
              <a:buChar char="•"/>
              <a:defRPr/>
            </a:lvl1pPr>
            <a:lvl2pPr indent="33019" marL="640080" rtl="0" algn="l">
              <a:lnSpc>
                <a:spcPct val="100000"/>
              </a:lnSpc>
              <a:spcBef>
                <a:spcPts val="550"/>
              </a:spcBef>
              <a:buClr>
                <a:schemeClr val="accent1"/>
              </a:buClr>
              <a:buFont typeface="Arial"/>
              <a:buChar char="•"/>
              <a:defRPr/>
            </a:lvl2pPr>
            <a:lvl3pPr indent="2033" marL="886967" rtl="0" algn="l">
              <a:lnSpc>
                <a:spcPct val="100000"/>
              </a:lnSpc>
              <a:spcBef>
                <a:spcPts val="480"/>
              </a:spcBef>
              <a:buClr>
                <a:schemeClr val="accent2"/>
              </a:buClr>
              <a:buFont typeface="Arial"/>
              <a:buChar char="•"/>
              <a:defRPr/>
            </a:lvl3pPr>
            <a:lvl4pPr indent="20319" marL="1097280" rtl="0" algn="l">
              <a:lnSpc>
                <a:spcPct val="100000"/>
              </a:lnSpc>
              <a:spcBef>
                <a:spcPts val="400"/>
              </a:spcBef>
              <a:buClr>
                <a:schemeClr val="accent3"/>
              </a:buClr>
              <a:buFont typeface="Arial"/>
              <a:buChar char="•"/>
              <a:defRPr/>
            </a:lvl4pPr>
            <a:lvl5pPr indent="9652" marL="1298448" rtl="0" algn="l">
              <a:lnSpc>
                <a:spcPct val="100000"/>
              </a:lnSpc>
              <a:spcBef>
                <a:spcPts val="400"/>
              </a:spcBef>
              <a:buClr>
                <a:schemeClr val="accent4"/>
              </a:buClr>
              <a:buFont typeface="Arial"/>
              <a:buChar char="•"/>
              <a:defRPr/>
            </a:lvl5pPr>
            <a:lvl6pPr indent="15239" marL="1508760" rtl="0" algn="l">
              <a:lnSpc>
                <a:spcPct val="100000"/>
              </a:lnSpc>
              <a:spcBef>
                <a:spcPts val="400"/>
              </a:spcBef>
              <a:buClr>
                <a:schemeClr val="accent5"/>
              </a:buClr>
              <a:buFont typeface="Arial"/>
              <a:buChar char="•"/>
              <a:defRPr/>
            </a:lvl6pPr>
            <a:lvl7pPr indent="8127" marL="1719072" rtl="0" algn="l">
              <a:lnSpc>
                <a:spcPct val="100000"/>
              </a:lnSpc>
              <a:spcBef>
                <a:spcPts val="400"/>
              </a:spcBef>
              <a:buClr>
                <a:schemeClr val="accent6"/>
              </a:buClr>
              <a:buFont typeface="Arial"/>
              <a:buChar char="•"/>
              <a:defRPr/>
            </a:lvl7pPr>
            <a:lvl8pPr indent="10160" marL="1920240" rtl="0" algn="l">
              <a:lnSpc>
                <a:spcPct val="100000"/>
              </a:lnSpc>
              <a:spcBef>
                <a:spcPts val="400"/>
              </a:spcBef>
              <a:buClr>
                <a:schemeClr val="accent6"/>
              </a:buClr>
              <a:buFont typeface="Arial"/>
              <a:buChar char="•"/>
              <a:defRPr/>
            </a:lvl8pPr>
            <a:lvl9pPr indent="15748" marL="2130552" rtl="0" algn="l">
              <a:lnSpc>
                <a:spcPct val="100000"/>
              </a:lnSpc>
              <a:spcBef>
                <a:spcPts val="400"/>
              </a:spcBef>
              <a:buClr>
                <a:schemeClr val="accent6"/>
              </a:buClr>
              <a:buFont typeface="Arial"/>
              <a:buChar char="•"/>
              <a:defRPr/>
            </a:lvl9pPr>
          </a:lstStyle>
          <a:p/>
        </p:txBody>
      </p:sp>
      <p:sp>
        <p:nvSpPr>
          <p:cNvPr id="90" name="Shape 90"/>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91" name="Shape 91"/>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92" name="Shape 9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obj">
    <p:spTree>
      <p:nvGrpSpPr>
        <p:cNvPr id="27" name="Shape 27"/>
        <p:cNvGrpSpPr/>
        <p:nvPr/>
      </p:nvGrpSpPr>
      <p:grpSpPr>
        <a:xfrm>
          <a:off x="0" y="0"/>
          <a:ext cx="0" cy="0"/>
          <a:chOff x="0" y="0"/>
          <a:chExt cx="0" cy="0"/>
        </a:xfrm>
      </p:grpSpPr>
      <p:sp>
        <p:nvSpPr>
          <p:cNvPr id="28" name="Shape 28"/>
          <p:cNvSpPr txBox="1"/>
          <p:nvPr>
            <p:ph type="title"/>
          </p:nvPr>
        </p:nvSpPr>
        <p:spPr>
          <a:xfrm>
            <a:off x="1435608" y="274637"/>
            <a:ext cx="7498080" cy="1143000"/>
          </a:xfrm>
          <a:prstGeom prst="rect">
            <a:avLst/>
          </a:prstGeom>
          <a:noFill/>
          <a:ln>
            <a:noFill/>
          </a:ln>
        </p:spPr>
        <p:txBody>
          <a:bodyPr anchorCtr="0" anchor="ctr" bIns="91425" lIns="91425" rIns="91425" tIns="91425"/>
          <a:lstStyle>
            <a:lvl1pPr rtl="0" algn="l">
              <a:spcBef>
                <a:spcPts val="0"/>
              </a:spcBef>
              <a:buClr>
                <a:srgbClr val="0070C0"/>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x="1435608" y="1447800"/>
            <a:ext cx="7498080" cy="4800600"/>
          </a:xfrm>
          <a:prstGeom prst="rect">
            <a:avLst/>
          </a:prstGeom>
          <a:noFill/>
          <a:ln>
            <a:noFill/>
          </a:ln>
        </p:spPr>
        <p:txBody>
          <a:bodyPr anchorCtr="0" anchor="t" bIns="91425" lIns="91425" rIns="91425" tIns="91425"/>
          <a:lstStyle>
            <a:lvl1pPr indent="2540" marL="365760" rtl="0" algn="l">
              <a:lnSpc>
                <a:spcPct val="100000"/>
              </a:lnSpc>
              <a:spcBef>
                <a:spcPts val="600"/>
              </a:spcBef>
              <a:buClr>
                <a:schemeClr val="accent1"/>
              </a:buClr>
              <a:buFont typeface="Arial"/>
              <a:buChar char="•"/>
              <a:defRPr/>
            </a:lvl1pPr>
            <a:lvl2pPr indent="33019" marL="640080" rtl="0" algn="l">
              <a:lnSpc>
                <a:spcPct val="100000"/>
              </a:lnSpc>
              <a:spcBef>
                <a:spcPts val="550"/>
              </a:spcBef>
              <a:buClr>
                <a:schemeClr val="accent1"/>
              </a:buClr>
              <a:buFont typeface="Arial"/>
              <a:buChar char="•"/>
              <a:defRPr/>
            </a:lvl2pPr>
            <a:lvl3pPr indent="2033" marL="886967" rtl="0" algn="l">
              <a:lnSpc>
                <a:spcPct val="100000"/>
              </a:lnSpc>
              <a:spcBef>
                <a:spcPts val="480"/>
              </a:spcBef>
              <a:buClr>
                <a:schemeClr val="accent2"/>
              </a:buClr>
              <a:buFont typeface="Arial"/>
              <a:buChar char="•"/>
              <a:defRPr/>
            </a:lvl3pPr>
            <a:lvl4pPr indent="20319" marL="1097280" rtl="0" algn="l">
              <a:lnSpc>
                <a:spcPct val="100000"/>
              </a:lnSpc>
              <a:spcBef>
                <a:spcPts val="400"/>
              </a:spcBef>
              <a:buClr>
                <a:schemeClr val="accent3"/>
              </a:buClr>
              <a:buFont typeface="Arial"/>
              <a:buChar char="•"/>
              <a:defRPr/>
            </a:lvl4pPr>
            <a:lvl5pPr indent="9652" marL="1298448" rtl="0" algn="l">
              <a:lnSpc>
                <a:spcPct val="100000"/>
              </a:lnSpc>
              <a:spcBef>
                <a:spcPts val="400"/>
              </a:spcBef>
              <a:buClr>
                <a:schemeClr val="accent4"/>
              </a:buClr>
              <a:buFont typeface="Arial"/>
              <a:buChar char="•"/>
              <a:defRPr/>
            </a:lvl5pPr>
            <a:lvl6pPr indent="15239" marL="1508760" rtl="0" algn="l">
              <a:lnSpc>
                <a:spcPct val="100000"/>
              </a:lnSpc>
              <a:spcBef>
                <a:spcPts val="400"/>
              </a:spcBef>
              <a:buClr>
                <a:schemeClr val="accent5"/>
              </a:buClr>
              <a:buFont typeface="Arial"/>
              <a:buChar char="•"/>
              <a:defRPr/>
            </a:lvl6pPr>
            <a:lvl7pPr indent="8127" marL="1719072" rtl="0" algn="l">
              <a:lnSpc>
                <a:spcPct val="100000"/>
              </a:lnSpc>
              <a:spcBef>
                <a:spcPts val="400"/>
              </a:spcBef>
              <a:buClr>
                <a:schemeClr val="accent6"/>
              </a:buClr>
              <a:buFont typeface="Arial"/>
              <a:buChar char="•"/>
              <a:defRPr/>
            </a:lvl7pPr>
            <a:lvl8pPr indent="10160" marL="1920240" rtl="0" algn="l">
              <a:lnSpc>
                <a:spcPct val="100000"/>
              </a:lnSpc>
              <a:spcBef>
                <a:spcPts val="400"/>
              </a:spcBef>
              <a:buClr>
                <a:schemeClr val="accent6"/>
              </a:buClr>
              <a:buFont typeface="Arial"/>
              <a:buChar char="•"/>
              <a:defRPr/>
            </a:lvl8pPr>
            <a:lvl9pPr indent="15748" marL="2130552" rtl="0" algn="l">
              <a:lnSpc>
                <a:spcPct val="100000"/>
              </a:lnSpc>
              <a:spcBef>
                <a:spcPts val="400"/>
              </a:spcBef>
              <a:buClr>
                <a:schemeClr val="accent6"/>
              </a:buClr>
              <a:buFont typeface="Arial"/>
              <a:buChar char="•"/>
              <a:defRPr/>
            </a:lvl9pPr>
          </a:lstStyle>
          <a:p/>
        </p:txBody>
      </p:sp>
      <p:sp>
        <p:nvSpPr>
          <p:cNvPr id="30" name="Shape 30"/>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31" name="Shape 31"/>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32" name="Shape 3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Obj">
    <p:spTree>
      <p:nvGrpSpPr>
        <p:cNvPr id="33" name="Shape 33"/>
        <p:cNvGrpSpPr/>
        <p:nvPr/>
      </p:nvGrpSpPr>
      <p:grpSpPr>
        <a:xfrm>
          <a:off x="0" y="0"/>
          <a:ext cx="0" cy="0"/>
          <a:chOff x="0" y="0"/>
          <a:chExt cx="0" cy="0"/>
        </a:xfrm>
      </p:grpSpPr>
      <p:sp>
        <p:nvSpPr>
          <p:cNvPr id="34" name="Shape 34"/>
          <p:cNvSpPr txBox="1"/>
          <p:nvPr>
            <p:ph type="title"/>
          </p:nvPr>
        </p:nvSpPr>
        <p:spPr>
          <a:xfrm>
            <a:off x="1435608" y="274318"/>
            <a:ext cx="7498080" cy="1143000"/>
          </a:xfrm>
          <a:prstGeom prst="rect">
            <a:avLst/>
          </a:prstGeom>
          <a:noFill/>
          <a:ln>
            <a:noFill/>
          </a:ln>
        </p:spPr>
        <p:txBody>
          <a:bodyPr anchorCtr="0" anchor="ctr" bIns="91425" lIns="91425" rIns="91425" tIns="91425"/>
          <a:lstStyle>
            <a:lvl1pPr rtl="0" algn="l">
              <a:spcBef>
                <a:spcPts val="0"/>
              </a:spcBef>
              <a:buClr>
                <a:srgbClr val="0070C0"/>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1" type="body"/>
          </p:nvPr>
        </p:nvSpPr>
        <p:spPr>
          <a:xfrm>
            <a:off x="1435608" y="1524000"/>
            <a:ext cx="3657600" cy="466343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2" type="body"/>
          </p:nvPr>
        </p:nvSpPr>
        <p:spPr>
          <a:xfrm>
            <a:off x="5276087" y="1524000"/>
            <a:ext cx="3657600" cy="466343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38" name="Shape 38"/>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39" name="Shape 39"/>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Head">
    <p:spTree>
      <p:nvGrpSpPr>
        <p:cNvPr id="40" name="Shape 40"/>
        <p:cNvGrpSpPr/>
        <p:nvPr/>
      </p:nvGrpSpPr>
      <p:grpSpPr>
        <a:xfrm>
          <a:off x="0" y="0"/>
          <a:ext cx="0" cy="0"/>
          <a:chOff x="0" y="0"/>
          <a:chExt cx="0" cy="0"/>
        </a:xfrm>
      </p:grpSpPr>
      <p:sp>
        <p:nvSpPr>
          <p:cNvPr id="41" name="Shape 41"/>
          <p:cNvSpPr/>
          <p:nvPr/>
        </p:nvSpPr>
        <p:spPr>
          <a:xfrm>
            <a:off x="2282890" y="-54"/>
            <a:ext cx="6858000" cy="685805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42" name="Shape 42"/>
          <p:cNvSpPr txBox="1"/>
          <p:nvPr>
            <p:ph type="title"/>
          </p:nvPr>
        </p:nvSpPr>
        <p:spPr>
          <a:xfrm>
            <a:off x="2578391" y="2600325"/>
            <a:ext cx="6400799" cy="2286000"/>
          </a:xfrm>
          <a:prstGeom prst="rect">
            <a:avLst/>
          </a:prstGeom>
          <a:noFill/>
          <a:ln>
            <a:noFill/>
          </a:ln>
        </p:spPr>
        <p:txBody>
          <a:bodyPr anchorCtr="0" anchor="t" bIns="91425" lIns="91425" rIns="91425" tIns="91425"/>
          <a:lstStyle>
            <a:lvl1pPr rtl="0" algn="l">
              <a:lnSpc>
                <a:spcPct val="112500"/>
              </a:lnSpc>
              <a:spcBef>
                <a:spcPts val="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1" type="body"/>
          </p:nvPr>
        </p:nvSpPr>
        <p:spPr>
          <a:xfrm>
            <a:off x="2578391" y="1066800"/>
            <a:ext cx="6400799" cy="1509711"/>
          </a:xfrm>
          <a:prstGeom prst="rect">
            <a:avLst/>
          </a:prstGeom>
          <a:noFill/>
          <a:ln>
            <a:noFill/>
          </a:ln>
        </p:spPr>
        <p:txBody>
          <a:bodyPr anchorCtr="0" anchor="b" bIns="91425" lIns="91425" rIns="91425" tIns="91425"/>
          <a:lstStyle>
            <a:lvl1pPr indent="-5588" marL="18288" rtl="0">
              <a:lnSpc>
                <a:spcPct val="115000"/>
              </a:lnSpc>
              <a:spcBef>
                <a:spcPts val="0"/>
              </a:spcBef>
              <a:buClr>
                <a:srgbClr val="341108"/>
              </a:buClr>
              <a:buFont typeface="Arial"/>
              <a:buNone/>
              <a:defRPr/>
            </a:lvl1pPr>
            <a:lvl2pPr rtl="0">
              <a:spcBef>
                <a:spcPts val="0"/>
              </a:spcBef>
              <a:buClr>
                <a:srgbClr val="888888"/>
              </a:buClr>
              <a:buFont typeface="Arial"/>
              <a:buNone/>
              <a:defRPr/>
            </a:lvl2pPr>
            <a:lvl3pPr rtl="0">
              <a:spcBef>
                <a:spcPts val="0"/>
              </a:spcBef>
              <a:buClr>
                <a:srgbClr val="888888"/>
              </a:buClr>
              <a:buFont typeface="Arial"/>
              <a:buNone/>
              <a:defRPr/>
            </a:lvl3pPr>
            <a:lvl4pPr rtl="0">
              <a:spcBef>
                <a:spcPts val="0"/>
              </a:spcBef>
              <a:buClr>
                <a:srgbClr val="888888"/>
              </a:buClr>
              <a:buFont typeface="Arial"/>
              <a:buNone/>
              <a:defRPr/>
            </a:lvl4pPr>
            <a:lvl5pPr rtl="0">
              <a:spcBef>
                <a:spcPts val="0"/>
              </a:spcBef>
              <a:buClr>
                <a:srgbClr val="888888"/>
              </a:buClr>
              <a:buFont typeface="A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45" name="Shape 45"/>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46" name="Shape 4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
        <p:nvSpPr>
          <p:cNvPr id="47" name="Shape 47"/>
          <p:cNvSpPr/>
          <p:nvPr/>
        </p:nvSpPr>
        <p:spPr>
          <a:xfrm>
            <a:off x="2286000" y="0"/>
            <a:ext cx="76198" cy="685805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48" name="Shape 48"/>
          <p:cNvSpPr/>
          <p:nvPr/>
        </p:nvSpPr>
        <p:spPr>
          <a:xfrm>
            <a:off x="2172321" y="2814656"/>
            <a:ext cx="210312" cy="210312"/>
          </a:xfrm>
          <a:prstGeom prst="ellipse">
            <a:avLst/>
          </a:prstGeom>
          <a:gradFill>
            <a:gsLst>
              <a:gs pos="0">
                <a:srgbClr val="E3FAFF">
                  <a:alpha val="94509"/>
                </a:srgbClr>
              </a:gs>
              <a:gs pos="50000">
                <a:srgbClr val="C9F3FD">
                  <a:alpha val="89411"/>
                </a:srgbClr>
              </a:gs>
              <a:gs pos="95000">
                <a:srgbClr val="79E2FE">
                  <a:alpha val="87450"/>
                </a:srgbClr>
              </a:gs>
              <a:gs pos="100000">
                <a:srgbClr val="00ABD5">
                  <a:alpha val="84313"/>
                </a:srgbClr>
              </a:gs>
            </a:gsLst>
            <a:path path="circle">
              <a:fillToRect b="100%" r="100%"/>
            </a:path>
            <a:tileRect l="-100%" t="-100%"/>
          </a:gradFill>
          <a:ln cap="rnd" w="9525">
            <a:solidFill>
              <a:srgbClr val="2F8EA5">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49" name="Shape 49"/>
          <p:cNvSpPr/>
          <p:nvPr/>
        </p:nvSpPr>
        <p:spPr>
          <a:xfrm>
            <a:off x="2408064" y="2745868"/>
            <a:ext cx="64008" cy="64008"/>
          </a:xfrm>
          <a:prstGeom prst="ellipse">
            <a:avLst/>
          </a:prstGeom>
          <a:noFill/>
          <a:ln cap="rnd" w="12700">
            <a:solidFill>
              <a:srgbClr val="318093">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twoTxTwoObj">
    <p:spTree>
      <p:nvGrpSpPr>
        <p:cNvPr id="50" name="Shape 50"/>
        <p:cNvGrpSpPr/>
        <p:nvPr/>
      </p:nvGrpSpPr>
      <p:grpSpPr>
        <a:xfrm>
          <a:off x="0" y="0"/>
          <a:ext cx="0" cy="0"/>
          <a:chOff x="0" y="0"/>
          <a:chExt cx="0" cy="0"/>
        </a:xfrm>
      </p:grpSpPr>
      <p:sp>
        <p:nvSpPr>
          <p:cNvPr id="51" name="Shape 51"/>
          <p:cNvSpPr txBox="1"/>
          <p:nvPr>
            <p:ph type="title"/>
          </p:nvPr>
        </p:nvSpPr>
        <p:spPr>
          <a:xfrm>
            <a:off x="457200" y="5160335"/>
            <a:ext cx="8229600" cy="1143000"/>
          </a:xfrm>
          <a:prstGeom prst="rect">
            <a:avLst/>
          </a:prstGeom>
          <a:noFill/>
          <a:ln>
            <a:noFill/>
          </a:ln>
        </p:spPr>
        <p:txBody>
          <a:bodyPr anchorCtr="0" anchor="ctr" bIns="91425" lIns="91425" rIns="91425" tIns="91425"/>
          <a:lstStyle>
            <a:lvl1pPr rtl="0" algn="ctr">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1" type="body"/>
          </p:nvPr>
        </p:nvSpPr>
        <p:spPr>
          <a:xfrm>
            <a:off x="457200" y="328278"/>
            <a:ext cx="4023360" cy="640079"/>
          </a:xfrm>
          <a:prstGeom prst="rect">
            <a:avLst/>
          </a:prstGeom>
          <a:solidFill>
            <a:schemeClr val="lt1"/>
          </a:solidFill>
          <a:ln cap="flat" w="10775">
            <a:solidFill>
              <a:schemeClr val="lt1"/>
            </a:solidFill>
            <a:prstDash val="solid"/>
            <a:miter/>
            <a:headEnd len="med" w="med" type="none"/>
            <a:tailEnd len="med" w="med" type="none"/>
          </a:ln>
        </p:spPr>
        <p:txBody>
          <a:bodyPr anchorCtr="0" anchor="ctr" bIns="91425" lIns="91425" rIns="91425" tIns="91425"/>
          <a:lstStyle>
            <a:lvl1pPr indent="-507" marL="64008" rtl="0" algn="l">
              <a:lnSpc>
                <a:spcPct val="100000"/>
              </a:lnSpc>
              <a:spcBef>
                <a:spcPts val="100"/>
              </a:spcBef>
              <a:buClr>
                <a:schemeClr val="dk1"/>
              </a:buClr>
              <a:buFont typeface="Arial"/>
              <a:buNone/>
              <a:defRPr/>
            </a:lvl1pPr>
            <a:lvl2pPr rtl="0">
              <a:spcBef>
                <a:spcPts val="0"/>
              </a:spcBef>
              <a:buFont typeface="Arial"/>
              <a:buNone/>
              <a:defRPr/>
            </a:lvl2pPr>
            <a:lvl3pPr rtl="0">
              <a:spcBef>
                <a:spcPts val="0"/>
              </a:spcBef>
              <a:buFont typeface="Arial"/>
              <a:buNone/>
              <a:defRPr/>
            </a:lvl3pPr>
            <a:lvl4pPr rtl="0">
              <a:spcBef>
                <a:spcPts val="0"/>
              </a:spcBef>
              <a:buFont typeface="Arial"/>
              <a:buNone/>
              <a:defRPr/>
            </a:lvl4pPr>
            <a:lvl5pPr rtl="0">
              <a:spcBef>
                <a:spcPts val="0"/>
              </a:spcBef>
              <a:buFont typeface="A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3" name="Shape 53"/>
          <p:cNvSpPr txBox="1"/>
          <p:nvPr>
            <p:ph idx="2" type="body"/>
          </p:nvPr>
        </p:nvSpPr>
        <p:spPr>
          <a:xfrm>
            <a:off x="4663439" y="328278"/>
            <a:ext cx="4023360" cy="640079"/>
          </a:xfrm>
          <a:prstGeom prst="rect">
            <a:avLst/>
          </a:prstGeom>
          <a:solidFill>
            <a:schemeClr val="lt1"/>
          </a:solidFill>
          <a:ln cap="flat" w="10775">
            <a:solidFill>
              <a:schemeClr val="lt1"/>
            </a:solidFill>
            <a:prstDash val="solid"/>
            <a:miter/>
            <a:headEnd len="med" w="med" type="none"/>
            <a:tailEnd len="med" w="med" type="none"/>
          </a:ln>
        </p:spPr>
        <p:txBody>
          <a:bodyPr anchorCtr="0" anchor="ctr" bIns="91425" lIns="91425" rIns="91425" tIns="91425"/>
          <a:lstStyle>
            <a:lvl1pPr indent="-507" marL="64008" rtl="0" algn="l">
              <a:lnSpc>
                <a:spcPct val="100000"/>
              </a:lnSpc>
              <a:spcBef>
                <a:spcPts val="100"/>
              </a:spcBef>
              <a:buClr>
                <a:schemeClr val="dk1"/>
              </a:buClr>
              <a:buFont typeface="Arial"/>
              <a:buNone/>
              <a:defRPr/>
            </a:lvl1pPr>
            <a:lvl2pPr rtl="0">
              <a:spcBef>
                <a:spcPts val="0"/>
              </a:spcBef>
              <a:buFont typeface="Arial"/>
              <a:buNone/>
              <a:defRPr/>
            </a:lvl2pPr>
            <a:lvl3pPr rtl="0">
              <a:spcBef>
                <a:spcPts val="0"/>
              </a:spcBef>
              <a:buFont typeface="Arial"/>
              <a:buNone/>
              <a:defRPr/>
            </a:lvl3pPr>
            <a:lvl4pPr rtl="0">
              <a:spcBef>
                <a:spcPts val="0"/>
              </a:spcBef>
              <a:buFont typeface="Arial"/>
              <a:buNone/>
              <a:defRPr/>
            </a:lvl4pPr>
            <a:lvl5pPr rtl="0">
              <a:spcBef>
                <a:spcPts val="0"/>
              </a:spcBef>
              <a:buFont typeface="A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txBox="1"/>
          <p:nvPr>
            <p:ph idx="3" type="body"/>
          </p:nvPr>
        </p:nvSpPr>
        <p:spPr>
          <a:xfrm>
            <a:off x="457200" y="969336"/>
            <a:ext cx="4023360" cy="4114800"/>
          </a:xfrm>
          <a:prstGeom prst="rect">
            <a:avLst/>
          </a:prstGeom>
          <a:noFill/>
          <a:ln cap="flat" w="10775">
            <a:solidFill>
              <a:schemeClr val="lt1"/>
            </a:solidFill>
            <a:prstDash val="dash"/>
            <a:miter/>
            <a:headEnd len="med" w="med" type="none"/>
            <a:tailEnd len="med" w="med" type="none"/>
          </a:ln>
        </p:spPr>
        <p:txBody>
          <a:bodyPr anchorCtr="0" anchor="t" bIns="91425" lIns="91425" rIns="91425" tIns="91425"/>
          <a:lstStyle>
            <a:lvl1pPr indent="-278892" marL="393192" rtl="0">
              <a:lnSpc>
                <a:spcPct val="100000"/>
              </a:lnSpc>
              <a:spcBef>
                <a:spcPts val="700"/>
              </a:spcBef>
              <a:defRPr/>
            </a:lvl1pPr>
            <a:lvl2pPr rtl="0">
              <a:lnSpc>
                <a:spcPct val="100000"/>
              </a:lnSpc>
              <a:spcBef>
                <a:spcPts val="700"/>
              </a:spcBef>
              <a:defRPr/>
            </a:lvl2pPr>
            <a:lvl3pPr rtl="0">
              <a:lnSpc>
                <a:spcPct val="100000"/>
              </a:lnSpc>
              <a:spcBef>
                <a:spcPts val="700"/>
              </a:spcBef>
              <a:defRPr/>
            </a:lvl3pPr>
            <a:lvl4pPr rtl="0">
              <a:lnSpc>
                <a:spcPct val="100000"/>
              </a:lnSpc>
              <a:spcBef>
                <a:spcPts val="700"/>
              </a:spcBef>
              <a:defRPr/>
            </a:lvl4pPr>
            <a:lvl5pPr rtl="0">
              <a:lnSpc>
                <a:spcPct val="100000"/>
              </a:lnSpc>
              <a:spcBef>
                <a:spcPts val="70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4" type="body"/>
          </p:nvPr>
        </p:nvSpPr>
        <p:spPr>
          <a:xfrm>
            <a:off x="4663439" y="969336"/>
            <a:ext cx="4023360" cy="4114800"/>
          </a:xfrm>
          <a:prstGeom prst="rect">
            <a:avLst/>
          </a:prstGeom>
          <a:noFill/>
          <a:ln cap="flat" w="10775">
            <a:solidFill>
              <a:schemeClr val="lt1"/>
            </a:solidFill>
            <a:prstDash val="dash"/>
            <a:miter/>
            <a:headEnd len="med" w="med" type="none"/>
            <a:tailEnd len="med" w="med" type="none"/>
          </a:ln>
        </p:spPr>
        <p:txBody>
          <a:bodyPr anchorCtr="0" anchor="t" bIns="91425" lIns="91425" rIns="91425" tIns="91425"/>
          <a:lstStyle>
            <a:lvl1pPr indent="-278892" marL="393192" rtl="0">
              <a:lnSpc>
                <a:spcPct val="100000"/>
              </a:lnSpc>
              <a:spcBef>
                <a:spcPts val="700"/>
              </a:spcBef>
              <a:defRPr/>
            </a:lvl1pPr>
            <a:lvl2pPr rtl="0">
              <a:lnSpc>
                <a:spcPct val="100000"/>
              </a:lnSpc>
              <a:spcBef>
                <a:spcPts val="700"/>
              </a:spcBef>
              <a:defRPr/>
            </a:lvl2pPr>
            <a:lvl3pPr rtl="0">
              <a:lnSpc>
                <a:spcPct val="100000"/>
              </a:lnSpc>
              <a:spcBef>
                <a:spcPts val="700"/>
              </a:spcBef>
              <a:defRPr/>
            </a:lvl3pPr>
            <a:lvl4pPr rtl="0">
              <a:lnSpc>
                <a:spcPct val="100000"/>
              </a:lnSpc>
              <a:spcBef>
                <a:spcPts val="700"/>
              </a:spcBef>
              <a:defRPr/>
            </a:lvl4pPr>
            <a:lvl5pPr rtl="0">
              <a:lnSpc>
                <a:spcPct val="100000"/>
              </a:lnSpc>
              <a:spcBef>
                <a:spcPts val="70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6" name="Shape 56"/>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57" name="Shape 57"/>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58" name="Shape 58"/>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Only">
    <p:spTree>
      <p:nvGrpSpPr>
        <p:cNvPr id="59" name="Shape 59"/>
        <p:cNvGrpSpPr/>
        <p:nvPr/>
      </p:nvGrpSpPr>
      <p:grpSpPr>
        <a:xfrm>
          <a:off x="0" y="0"/>
          <a:ext cx="0" cy="0"/>
          <a:chOff x="0" y="0"/>
          <a:chExt cx="0" cy="0"/>
        </a:xfrm>
      </p:grpSpPr>
      <p:sp>
        <p:nvSpPr>
          <p:cNvPr id="60" name="Shape 60"/>
          <p:cNvSpPr txBox="1"/>
          <p:nvPr>
            <p:ph type="title"/>
          </p:nvPr>
        </p:nvSpPr>
        <p:spPr>
          <a:xfrm>
            <a:off x="1435608" y="274318"/>
            <a:ext cx="7498080" cy="1143000"/>
          </a:xfrm>
          <a:prstGeom prst="rect">
            <a:avLst/>
          </a:prstGeom>
          <a:noFill/>
          <a:ln>
            <a:noFill/>
          </a:ln>
        </p:spPr>
        <p:txBody>
          <a:bodyPr anchorCtr="0" anchor="ctr" bIns="91425" lIns="91425" rIns="91425" tIns="91425"/>
          <a:lstStyle>
            <a:lvl1pPr rtl="0" algn="l">
              <a:spcBef>
                <a:spcPts val="0"/>
              </a:spcBef>
              <a:buClr>
                <a:srgbClr val="0070C0"/>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 name="Shape 61"/>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62" name="Shape 62"/>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63" name="Shape 6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objTx">
    <p:spTree>
      <p:nvGrpSpPr>
        <p:cNvPr id="64" name="Shape 64"/>
        <p:cNvGrpSpPr/>
        <p:nvPr/>
      </p:nvGrpSpPr>
      <p:grpSpPr>
        <a:xfrm>
          <a:off x="0" y="0"/>
          <a:ext cx="0" cy="0"/>
          <a:chOff x="0" y="0"/>
          <a:chExt cx="0" cy="0"/>
        </a:xfrm>
      </p:grpSpPr>
      <p:sp>
        <p:nvSpPr>
          <p:cNvPr id="65" name="Shape 65"/>
          <p:cNvSpPr txBox="1"/>
          <p:nvPr>
            <p:ph type="title"/>
          </p:nvPr>
        </p:nvSpPr>
        <p:spPr>
          <a:xfrm>
            <a:off x="457200" y="216778"/>
            <a:ext cx="3809998" cy="1162048"/>
          </a:xfrm>
          <a:prstGeom prst="rect">
            <a:avLst/>
          </a:prstGeom>
          <a:noFill/>
          <a:ln>
            <a:noFill/>
          </a:ln>
        </p:spPr>
        <p:txBody>
          <a:bodyPr anchorCtr="0" anchor="b" bIns="91425" lIns="91425" rIns="91425" tIns="91425"/>
          <a:lstStyle>
            <a:lvl1pPr rtl="0" algn="l">
              <a:lnSpc>
                <a:spcPct val="90909"/>
              </a:lnSpc>
              <a:spcBef>
                <a:spcPts val="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txBox="1"/>
          <p:nvPr>
            <p:ph idx="1" type="body"/>
          </p:nvPr>
        </p:nvSpPr>
        <p:spPr>
          <a:xfrm>
            <a:off x="457200" y="1406962"/>
            <a:ext cx="3809998" cy="698500"/>
          </a:xfrm>
          <a:prstGeom prst="rect">
            <a:avLst/>
          </a:prstGeom>
          <a:noFill/>
          <a:ln>
            <a:noFill/>
          </a:ln>
        </p:spPr>
        <p:txBody>
          <a:bodyPr anchorCtr="0" anchor="t" bIns="91425" lIns="91425" rIns="91425" tIns="91425"/>
          <a:lstStyle>
            <a:lvl1pPr indent="-7619" marL="45720" rtl="0">
              <a:lnSpc>
                <a:spcPct val="100000"/>
              </a:lnSpc>
              <a:spcBef>
                <a:spcPts val="0"/>
              </a:spcBef>
              <a:buFont typeface="Arial"/>
              <a:buNone/>
              <a:defRPr/>
            </a:lvl1pPr>
            <a:lvl2pPr rtl="0">
              <a:spcBef>
                <a:spcPts val="0"/>
              </a:spcBef>
              <a:buFont typeface="Arial"/>
              <a:buNone/>
              <a:defRPr/>
            </a:lvl2pPr>
            <a:lvl3pPr rtl="0">
              <a:spcBef>
                <a:spcPts val="0"/>
              </a:spcBef>
              <a:buFont typeface="Arial"/>
              <a:buNone/>
              <a:defRPr/>
            </a:lvl3pPr>
            <a:lvl4pPr rtl="0">
              <a:spcBef>
                <a:spcPts val="0"/>
              </a:spcBef>
              <a:buFont typeface="Arial"/>
              <a:buNone/>
              <a:defRPr/>
            </a:lvl4pPr>
            <a:lvl5pPr rtl="0">
              <a:spcBef>
                <a:spcPts val="0"/>
              </a:spcBef>
              <a:buFont typeface="A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2" type="body"/>
          </p:nvPr>
        </p:nvSpPr>
        <p:spPr>
          <a:xfrm>
            <a:off x="457200" y="2133600"/>
            <a:ext cx="8153398" cy="399256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69" name="Shape 69"/>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70" name="Shape 70"/>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x">
    <p:spTree>
      <p:nvGrpSpPr>
        <p:cNvPr id="71" name="Shape 71"/>
        <p:cNvGrpSpPr/>
        <p:nvPr/>
      </p:nvGrpSpPr>
      <p:grpSpPr>
        <a:xfrm>
          <a:off x="0" y="0"/>
          <a:ext cx="0" cy="0"/>
          <a:chOff x="0" y="0"/>
          <a:chExt cx="0" cy="0"/>
        </a:xfrm>
      </p:grpSpPr>
      <p:sp>
        <p:nvSpPr>
          <p:cNvPr id="72" name="Shape 72"/>
          <p:cNvSpPr txBox="1"/>
          <p:nvPr>
            <p:ph type="title"/>
          </p:nvPr>
        </p:nvSpPr>
        <p:spPr>
          <a:xfrm>
            <a:off x="5886896" y="1066800"/>
            <a:ext cx="2743199" cy="1981199"/>
          </a:xfrm>
          <a:prstGeom prst="rect">
            <a:avLst/>
          </a:prstGeom>
          <a:noFill/>
          <a:ln>
            <a:noFill/>
          </a:ln>
        </p:spPr>
        <p:txBody>
          <a:bodyPr anchorCtr="0" anchor="b" bIns="91425" lIns="91425" rIns="91425" tIns="91425"/>
          <a:lstStyle>
            <a:lvl1pPr rtl="0" algn="l">
              <a:spcBef>
                <a:spcPts val="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74" name="Shape 74"/>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75" name="Shape 75"/>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
        <p:nvSpPr>
          <p:cNvPr id="76" name="Shape 76"/>
          <p:cNvSpPr/>
          <p:nvPr/>
        </p:nvSpPr>
        <p:spPr>
          <a:xfrm>
            <a:off x="762000" y="1066800"/>
            <a:ext cx="4572000" cy="4572000"/>
          </a:xfrm>
          <a:prstGeom prst="rect">
            <a:avLst/>
          </a:prstGeom>
          <a:solidFill>
            <a:srgbClr val="FFFFFF"/>
          </a:solidFill>
          <a:ln cap="sq" w="88900">
            <a:solidFill>
              <a:srgbClr val="FFFFFF"/>
            </a:solidFill>
            <a:prstDash val="solid"/>
            <a:miter/>
            <a:headEnd len="med" w="med" type="none"/>
            <a:tailEnd len="med" w="med" type="none"/>
          </a:ln>
        </p:spPr>
        <p:txBody>
          <a:bodyPr anchorCtr="0" anchor="t" bIns="45700" lIns="91425" rIns="91425" tIns="2743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77" name="Shape 77"/>
          <p:cNvSpPr/>
          <p:nvPr>
            <p:ph idx="2" type="pic"/>
          </p:nvPr>
        </p:nvSpPr>
        <p:spPr>
          <a:xfrm>
            <a:off x="838200" y="1143003"/>
            <a:ext cx="4419599" cy="3514531"/>
          </a:xfrm>
          <a:prstGeom prst="roundRect">
            <a:avLst>
              <a:gd fmla="val 783" name="adj"/>
            </a:avLst>
          </a:prstGeom>
          <a:solidFill>
            <a:schemeClr val="lt2"/>
          </a:solidFill>
          <a:ln>
            <a:noFill/>
          </a:ln>
        </p:spPr>
        <p:txBody>
          <a:bodyPr anchorCtr="0" anchor="t"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78" name="Shape 78"/>
          <p:cNvSpPr/>
          <p:nvPr/>
        </p:nvSpPr>
        <p:spPr>
          <a:xfrm rot="-2131328">
            <a:off x="396725" y="954339"/>
            <a:ext cx="685799" cy="204309"/>
          </a:xfrm>
          <a:prstGeom prst="flowChartProcess">
            <a:avLst/>
          </a:prstGeom>
          <a:solidFill>
            <a:srgbClr val="FBFBFB">
              <a:alpha val="44313"/>
            </a:srgbClr>
          </a:solidFill>
          <a:ln cap="rnd" w="9525">
            <a:solidFill>
              <a:srgbClr val="FFFFFF"/>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79" name="Shape 79"/>
          <p:cNvSpPr/>
          <p:nvPr/>
        </p:nvSpPr>
        <p:spPr>
          <a:xfrm flipH="1" rot="2103353">
            <a:off x="5003667" y="936786"/>
            <a:ext cx="649223" cy="204310"/>
          </a:xfrm>
          <a:prstGeom prst="flowChartProcess">
            <a:avLst/>
          </a:prstGeom>
          <a:solidFill>
            <a:srgbClr val="FBFBFB">
              <a:alpha val="44313"/>
            </a:srgbClr>
          </a:solidFill>
          <a:ln cap="rnd" w="9525">
            <a:solidFill>
              <a:srgbClr val="FFFFFF"/>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80" name="Shape 80"/>
          <p:cNvSpPr txBox="1"/>
          <p:nvPr>
            <p:ph idx="1" type="body"/>
          </p:nvPr>
        </p:nvSpPr>
        <p:spPr>
          <a:xfrm>
            <a:off x="838200" y="4800600"/>
            <a:ext cx="4419599" cy="762000"/>
          </a:xfrm>
          <a:prstGeom prst="rect">
            <a:avLst/>
          </a:prstGeom>
          <a:noFill/>
          <a:ln>
            <a:noFill/>
          </a:ln>
        </p:spPr>
        <p:txBody>
          <a:bodyPr anchorCtr="0" anchor="ctr" bIns="91425" lIns="91425" rIns="91425" tIns="91425"/>
          <a:lstStyle>
            <a:lvl1pPr indent="0" marL="0" rtl="0" algn="l">
              <a:lnSpc>
                <a:spcPct val="114285"/>
              </a:lnSpc>
              <a:spcBef>
                <a:spcPts val="0"/>
              </a:spcBef>
              <a:buClr>
                <a:srgbClr val="777777"/>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vertTx">
    <p:spTree>
      <p:nvGrpSpPr>
        <p:cNvPr id="81" name="Shape 81"/>
        <p:cNvGrpSpPr/>
        <p:nvPr/>
      </p:nvGrpSpPr>
      <p:grpSpPr>
        <a:xfrm>
          <a:off x="0" y="0"/>
          <a:ext cx="0" cy="0"/>
          <a:chOff x="0" y="0"/>
          <a:chExt cx="0" cy="0"/>
        </a:xfrm>
      </p:grpSpPr>
      <p:sp>
        <p:nvSpPr>
          <p:cNvPr id="82" name="Shape 82"/>
          <p:cNvSpPr txBox="1"/>
          <p:nvPr>
            <p:ph type="title"/>
          </p:nvPr>
        </p:nvSpPr>
        <p:spPr>
          <a:xfrm>
            <a:off x="1435608" y="274637"/>
            <a:ext cx="7498080" cy="1143000"/>
          </a:xfrm>
          <a:prstGeom prst="rect">
            <a:avLst/>
          </a:prstGeom>
          <a:noFill/>
          <a:ln>
            <a:noFill/>
          </a:ln>
        </p:spPr>
        <p:txBody>
          <a:bodyPr anchorCtr="0" anchor="ctr" bIns="91425" lIns="91425" rIns="91425" tIns="91425"/>
          <a:lstStyle>
            <a:lvl1pPr rtl="0" algn="l">
              <a:spcBef>
                <a:spcPts val="0"/>
              </a:spcBef>
              <a:buClr>
                <a:srgbClr val="0070C0"/>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3" name="Shape 83"/>
          <p:cNvSpPr txBox="1"/>
          <p:nvPr>
            <p:ph idx="1" type="body"/>
          </p:nvPr>
        </p:nvSpPr>
        <p:spPr>
          <a:xfrm rot="5400000">
            <a:off x="2784348" y="99058"/>
            <a:ext cx="4800600" cy="7498080"/>
          </a:xfrm>
          <a:prstGeom prst="rect">
            <a:avLst/>
          </a:prstGeom>
          <a:noFill/>
          <a:ln>
            <a:noFill/>
          </a:ln>
        </p:spPr>
        <p:txBody>
          <a:bodyPr anchorCtr="0" anchor="t" bIns="91425" lIns="91425" rIns="91425" tIns="91425"/>
          <a:lstStyle>
            <a:lvl1pPr indent="2540" marL="365760" rtl="0" algn="l">
              <a:lnSpc>
                <a:spcPct val="100000"/>
              </a:lnSpc>
              <a:spcBef>
                <a:spcPts val="600"/>
              </a:spcBef>
              <a:buClr>
                <a:schemeClr val="accent1"/>
              </a:buClr>
              <a:buFont typeface="Arial"/>
              <a:buChar char="•"/>
              <a:defRPr/>
            </a:lvl1pPr>
            <a:lvl2pPr indent="33019" marL="640080" rtl="0" algn="l">
              <a:lnSpc>
                <a:spcPct val="100000"/>
              </a:lnSpc>
              <a:spcBef>
                <a:spcPts val="550"/>
              </a:spcBef>
              <a:buClr>
                <a:schemeClr val="accent1"/>
              </a:buClr>
              <a:buFont typeface="Arial"/>
              <a:buChar char="•"/>
              <a:defRPr/>
            </a:lvl2pPr>
            <a:lvl3pPr indent="2033" marL="886967" rtl="0" algn="l">
              <a:lnSpc>
                <a:spcPct val="100000"/>
              </a:lnSpc>
              <a:spcBef>
                <a:spcPts val="480"/>
              </a:spcBef>
              <a:buClr>
                <a:schemeClr val="accent2"/>
              </a:buClr>
              <a:buFont typeface="Arial"/>
              <a:buChar char="•"/>
              <a:defRPr/>
            </a:lvl3pPr>
            <a:lvl4pPr indent="20319" marL="1097280" rtl="0" algn="l">
              <a:lnSpc>
                <a:spcPct val="100000"/>
              </a:lnSpc>
              <a:spcBef>
                <a:spcPts val="400"/>
              </a:spcBef>
              <a:buClr>
                <a:schemeClr val="accent3"/>
              </a:buClr>
              <a:buFont typeface="Arial"/>
              <a:buChar char="•"/>
              <a:defRPr/>
            </a:lvl4pPr>
            <a:lvl5pPr indent="9652" marL="1298448" rtl="0" algn="l">
              <a:lnSpc>
                <a:spcPct val="100000"/>
              </a:lnSpc>
              <a:spcBef>
                <a:spcPts val="400"/>
              </a:spcBef>
              <a:buClr>
                <a:schemeClr val="accent4"/>
              </a:buClr>
              <a:buFont typeface="Arial"/>
              <a:buChar char="•"/>
              <a:defRPr/>
            </a:lvl5pPr>
            <a:lvl6pPr indent="15239" marL="1508760" rtl="0" algn="l">
              <a:lnSpc>
                <a:spcPct val="100000"/>
              </a:lnSpc>
              <a:spcBef>
                <a:spcPts val="400"/>
              </a:spcBef>
              <a:buClr>
                <a:schemeClr val="accent5"/>
              </a:buClr>
              <a:buFont typeface="Arial"/>
              <a:buChar char="•"/>
              <a:defRPr/>
            </a:lvl6pPr>
            <a:lvl7pPr indent="8127" marL="1719072" rtl="0" algn="l">
              <a:lnSpc>
                <a:spcPct val="100000"/>
              </a:lnSpc>
              <a:spcBef>
                <a:spcPts val="400"/>
              </a:spcBef>
              <a:buClr>
                <a:schemeClr val="accent6"/>
              </a:buClr>
              <a:buFont typeface="Arial"/>
              <a:buChar char="•"/>
              <a:defRPr/>
            </a:lvl7pPr>
            <a:lvl8pPr indent="10160" marL="1920240" rtl="0" algn="l">
              <a:lnSpc>
                <a:spcPct val="100000"/>
              </a:lnSpc>
              <a:spcBef>
                <a:spcPts val="400"/>
              </a:spcBef>
              <a:buClr>
                <a:schemeClr val="accent6"/>
              </a:buClr>
              <a:buFont typeface="Arial"/>
              <a:buChar char="•"/>
              <a:defRPr/>
            </a:lvl8pPr>
            <a:lvl9pPr indent="15748" marL="2130552" rtl="0" algn="l">
              <a:lnSpc>
                <a:spcPct val="100000"/>
              </a:lnSpc>
              <a:spcBef>
                <a:spcPts val="400"/>
              </a:spcBef>
              <a:buClr>
                <a:schemeClr val="accent6"/>
              </a:buClr>
              <a:buFont typeface="Arial"/>
              <a:buChar char="•"/>
              <a:defRPr/>
            </a:lvl9pPr>
          </a:lstStyle>
          <a:p/>
        </p:txBody>
      </p:sp>
      <p:sp>
        <p:nvSpPr>
          <p:cNvPr id="84" name="Shape 84"/>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85" name="Shape 85"/>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86" name="Shape 8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11" Type="http://schemas.openxmlformats.org/officeDocument/2006/relationships/theme" Target="../theme/theme2.xml"/><Relationship Id="rId3" Type="http://schemas.openxmlformats.org/officeDocument/2006/relationships/slideLayout" Target="../slideLayouts/slideLayout3.xml"/><Relationship Id="rId9" Type="http://schemas.openxmlformats.org/officeDocument/2006/relationships/slideLayout" Target="../slideLayouts/slideLayout9.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slideLayout" Target="../slideLayouts/slideLayout8.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8" name="Shape 8"/>
        <p:cNvGrpSpPr/>
        <p:nvPr/>
      </p:nvGrpSpPr>
      <p:grpSpPr>
        <a:xfrm>
          <a:off x="0" y="0"/>
          <a:ext cx="0" cy="0"/>
          <a:chOff x="0" y="0"/>
          <a:chExt cx="0" cy="0"/>
        </a:xfrm>
      </p:grpSpPr>
      <p:sp>
        <p:nvSpPr>
          <p:cNvPr id="9" name="Shape 9"/>
          <p:cNvSpPr/>
          <p:nvPr/>
        </p:nvSpPr>
        <p:spPr>
          <a:xfrm>
            <a:off x="-815927" y="-815922"/>
            <a:ext cx="1638886" cy="1638886"/>
          </a:xfrm>
          <a:prstGeom prst="pie">
            <a:avLst>
              <a:gd fmla="val 0" name="adj1"/>
              <a:gd fmla="val 5402120" name="adj2"/>
            </a:avLst>
          </a:prstGeom>
          <a:solidFill>
            <a:srgbClr val="FEFCF8">
              <a:alpha val="32549"/>
            </a:srgbClr>
          </a:solidFill>
          <a:ln cap="rnd" w="9525">
            <a:solidFill>
              <a:srgbClr val="D2C29E"/>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0" name="Shape 10"/>
          <p:cNvSpPr/>
          <p:nvPr/>
        </p:nvSpPr>
        <p:spPr>
          <a:xfrm>
            <a:off x="168816" y="21102"/>
            <a:ext cx="1702189" cy="1702189"/>
          </a:xfrm>
          <a:prstGeom prst="ellipse">
            <a:avLst/>
          </a:prstGeom>
          <a:noFill/>
          <a:ln cap="rnd" w="27300">
            <a:solidFill>
              <a:srgbClr val="FFF9EB"/>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1" name="Shape 11"/>
          <p:cNvSpPr/>
          <p:nvPr/>
        </p:nvSpPr>
        <p:spPr>
          <a:xfrm rot="2315674">
            <a:off x="182880" y="1055077"/>
            <a:ext cx="1125716" cy="1102624"/>
          </a:xfrm>
          <a:prstGeom prst="donut">
            <a:avLst>
              <a:gd fmla="val 11833" name="adj"/>
            </a:avLst>
          </a:prstGeom>
          <a:gradFill>
            <a:gsLst>
              <a:gs pos="0">
                <a:srgbClr val="FFFDFB">
                  <a:alpha val="69411"/>
                </a:srgbClr>
              </a:gs>
              <a:gs pos="70000">
                <a:srgbClr val="FFFFFE">
                  <a:alpha val="54509"/>
                </a:srgbClr>
              </a:gs>
              <a:gs pos="100000">
                <a:srgbClr val="EED08D">
                  <a:alpha val="60000"/>
                </a:srgbClr>
              </a:gs>
            </a:gsLst>
            <a:path path="circle">
              <a:fillToRect b="100%" r="100%"/>
            </a:path>
            <a:tileRect l="-100%" t="-100%"/>
          </a:gradFill>
          <a:ln cap="rnd" w="9525">
            <a:solidFill>
              <a:srgbClr val="C6B79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2" name="Shape 12"/>
          <p:cNvSpPr/>
          <p:nvPr/>
        </p:nvSpPr>
        <p:spPr>
          <a:xfrm>
            <a:off x="1012873" y="-54"/>
            <a:ext cx="8131127" cy="685805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13" name="Shape 13"/>
          <p:cNvSpPr txBox="1"/>
          <p:nvPr>
            <p:ph type="title"/>
          </p:nvPr>
        </p:nvSpPr>
        <p:spPr>
          <a:xfrm>
            <a:off x="1435608" y="274637"/>
            <a:ext cx="7498080" cy="1143000"/>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70C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4" name="Shape 14"/>
          <p:cNvSpPr txBox="1"/>
          <p:nvPr>
            <p:ph idx="1" type="body"/>
          </p:nvPr>
        </p:nvSpPr>
        <p:spPr>
          <a:xfrm>
            <a:off x="1435608" y="1447800"/>
            <a:ext cx="7498080" cy="4800600"/>
          </a:xfrm>
          <a:prstGeom prst="rect">
            <a:avLst/>
          </a:prstGeom>
          <a:noFill/>
          <a:ln>
            <a:noFill/>
          </a:ln>
        </p:spPr>
        <p:txBody>
          <a:bodyPr anchorCtr="0" anchor="t" bIns="91425" lIns="91425" rIns="91425" tIns="91425"/>
          <a:lstStyle>
            <a:lvl1pPr indent="2540" marL="365760" marR="0" rtl="0" algn="l">
              <a:lnSpc>
                <a:spcPct val="100000"/>
              </a:lnSpc>
              <a:spcBef>
                <a:spcPts val="600"/>
              </a:spcBef>
              <a:spcAft>
                <a:spcPts val="0"/>
              </a:spcAft>
              <a:buClr>
                <a:schemeClr val="accent1"/>
              </a:buClr>
              <a:buFont typeface="Arial"/>
              <a:buChar char="•"/>
              <a:defRPr/>
            </a:lvl1pPr>
            <a:lvl2pPr indent="33019" marL="640080" marR="0" rtl="0" algn="l">
              <a:lnSpc>
                <a:spcPct val="100000"/>
              </a:lnSpc>
              <a:spcBef>
                <a:spcPts val="550"/>
              </a:spcBef>
              <a:spcAft>
                <a:spcPts val="0"/>
              </a:spcAft>
              <a:buClr>
                <a:schemeClr val="accent1"/>
              </a:buClr>
              <a:buFont typeface="Arial"/>
              <a:buChar char="•"/>
              <a:defRPr/>
            </a:lvl2pPr>
            <a:lvl3pPr indent="2033" marL="886967" marR="0" rtl="0" algn="l">
              <a:lnSpc>
                <a:spcPct val="100000"/>
              </a:lnSpc>
              <a:spcBef>
                <a:spcPts val="480"/>
              </a:spcBef>
              <a:spcAft>
                <a:spcPts val="0"/>
              </a:spcAft>
              <a:buClr>
                <a:schemeClr val="accent2"/>
              </a:buClr>
              <a:buFont typeface="Arial"/>
              <a:buChar char="•"/>
              <a:defRPr/>
            </a:lvl3pPr>
            <a:lvl4pPr indent="20319" marL="1097280" marR="0" rtl="0" algn="l">
              <a:lnSpc>
                <a:spcPct val="100000"/>
              </a:lnSpc>
              <a:spcBef>
                <a:spcPts val="400"/>
              </a:spcBef>
              <a:spcAft>
                <a:spcPts val="0"/>
              </a:spcAft>
              <a:buClr>
                <a:schemeClr val="accent3"/>
              </a:buClr>
              <a:buFont typeface="Arial"/>
              <a:buChar char="•"/>
              <a:defRPr/>
            </a:lvl4pPr>
            <a:lvl5pPr indent="9652" marL="1298448" marR="0" rtl="0" algn="l">
              <a:lnSpc>
                <a:spcPct val="100000"/>
              </a:lnSpc>
              <a:spcBef>
                <a:spcPts val="400"/>
              </a:spcBef>
              <a:spcAft>
                <a:spcPts val="0"/>
              </a:spcAft>
              <a:buClr>
                <a:schemeClr val="accent4"/>
              </a:buClr>
              <a:buFont typeface="Arial"/>
              <a:buChar char="•"/>
              <a:defRPr/>
            </a:lvl5pPr>
            <a:lvl6pPr indent="15239" marL="1508760" marR="0" rtl="0" algn="l">
              <a:lnSpc>
                <a:spcPct val="100000"/>
              </a:lnSpc>
              <a:spcBef>
                <a:spcPts val="400"/>
              </a:spcBef>
              <a:spcAft>
                <a:spcPts val="0"/>
              </a:spcAft>
              <a:buClr>
                <a:schemeClr val="accent5"/>
              </a:buClr>
              <a:buFont typeface="Arial"/>
              <a:buChar char="•"/>
              <a:defRPr/>
            </a:lvl6pPr>
            <a:lvl7pPr indent="8127" marL="1719072" marR="0" rtl="0" algn="l">
              <a:lnSpc>
                <a:spcPct val="100000"/>
              </a:lnSpc>
              <a:spcBef>
                <a:spcPts val="400"/>
              </a:spcBef>
              <a:spcAft>
                <a:spcPts val="0"/>
              </a:spcAft>
              <a:buClr>
                <a:schemeClr val="accent6"/>
              </a:buClr>
              <a:buFont typeface="Arial"/>
              <a:buChar char="•"/>
              <a:defRPr/>
            </a:lvl7pPr>
            <a:lvl8pPr indent="10160" marL="1920240" marR="0" rtl="0" algn="l">
              <a:lnSpc>
                <a:spcPct val="100000"/>
              </a:lnSpc>
              <a:spcBef>
                <a:spcPts val="400"/>
              </a:spcBef>
              <a:spcAft>
                <a:spcPts val="0"/>
              </a:spcAft>
              <a:buClr>
                <a:schemeClr val="accent6"/>
              </a:buClr>
              <a:buFont typeface="Arial"/>
              <a:buChar char="•"/>
              <a:defRPr/>
            </a:lvl8pPr>
            <a:lvl9pPr indent="15748" marL="2130552" marR="0" rtl="0" algn="l">
              <a:lnSpc>
                <a:spcPct val="100000"/>
              </a:lnSpc>
              <a:spcBef>
                <a:spcPts val="400"/>
              </a:spcBef>
              <a:spcAft>
                <a:spcPts val="0"/>
              </a:spcAft>
              <a:buClr>
                <a:schemeClr val="accent6"/>
              </a:buClr>
              <a:buFont typeface="Arial"/>
              <a:buChar char="•"/>
              <a:defRPr/>
            </a:lvl9pPr>
          </a:lstStyle>
          <a:p/>
        </p:txBody>
      </p:sp>
      <p:sp>
        <p:nvSpPr>
          <p:cNvPr id="15" name="Shape 15"/>
          <p:cNvSpPr txBox="1"/>
          <p:nvPr>
            <p:ph idx="10" type="dt"/>
          </p:nvPr>
        </p:nvSpPr>
        <p:spPr>
          <a:xfrm>
            <a:off x="3581400" y="6305550"/>
            <a:ext cx="2133598" cy="476249"/>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16" name="Shape 16"/>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B4A688"/>
              </a:buClr>
              <a:buFont typeface="Arial"/>
              <a:buNone/>
              <a:defRPr/>
            </a:lvl1pPr>
            <a:lvl2pPr indent="0" marL="457200" marR="0" rtl="0" algn="l">
              <a:lnSpc>
                <a:spcPct val="100000"/>
              </a:lnSpc>
              <a:spcBef>
                <a:spcPts val="0"/>
              </a:spcBef>
              <a:spcAft>
                <a:spcPts val="0"/>
              </a:spcAft>
              <a:buClr>
                <a:schemeClr val="dk1"/>
              </a:buClr>
              <a:buFont typeface="Arial"/>
              <a:buNone/>
              <a:defRPr/>
            </a:lvl2pPr>
            <a:lvl3pPr indent="0" marL="914400" marR="0" rtl="0" algn="l">
              <a:lnSpc>
                <a:spcPct val="100000"/>
              </a:lnSpc>
              <a:spcBef>
                <a:spcPts val="0"/>
              </a:spcBef>
              <a:spcAft>
                <a:spcPts val="0"/>
              </a:spcAft>
              <a:buClr>
                <a:schemeClr val="dk1"/>
              </a:buClr>
              <a:buFont typeface="Arial"/>
              <a:buNone/>
              <a:defRPr/>
            </a:lvl3pPr>
            <a:lvl4pPr indent="0" marL="1371600" marR="0" rtl="0" algn="l">
              <a:lnSpc>
                <a:spcPct val="100000"/>
              </a:lnSpc>
              <a:spcBef>
                <a:spcPts val="0"/>
              </a:spcBef>
              <a:spcAft>
                <a:spcPts val="0"/>
              </a:spcAft>
              <a:buClr>
                <a:schemeClr val="dk1"/>
              </a:buClr>
              <a:buFont typeface="Arial"/>
              <a:buNone/>
              <a:defRPr/>
            </a:lvl4pPr>
            <a:lvl5pPr indent="0" marL="1828800" marR="0" rtl="0" algn="l">
              <a:lnSpc>
                <a:spcPct val="100000"/>
              </a:lnSpc>
              <a:spcBef>
                <a:spcPts val="0"/>
              </a:spcBef>
              <a:spcAft>
                <a:spcPts val="0"/>
              </a:spcAft>
              <a:buClr>
                <a:schemeClr val="dk1"/>
              </a:buClr>
              <a:buFont typeface="Arial"/>
              <a:buNone/>
              <a:defRPr/>
            </a:lvl5pPr>
            <a:lvl6pPr indent="0" marL="2286000" marR="0" rtl="0" algn="l">
              <a:lnSpc>
                <a:spcPct val="100000"/>
              </a:lnSpc>
              <a:spcBef>
                <a:spcPts val="0"/>
              </a:spcBef>
              <a:spcAft>
                <a:spcPts val="0"/>
              </a:spcAft>
              <a:buClr>
                <a:schemeClr val="dk1"/>
              </a:buClr>
              <a:buFont typeface="Arial"/>
              <a:buNone/>
              <a:defRPr/>
            </a:lvl6pPr>
            <a:lvl7pPr indent="0" marL="2743200" marR="0" rtl="0" algn="l">
              <a:lnSpc>
                <a:spcPct val="100000"/>
              </a:lnSpc>
              <a:spcBef>
                <a:spcPts val="0"/>
              </a:spcBef>
              <a:spcAft>
                <a:spcPts val="0"/>
              </a:spcAft>
              <a:buClr>
                <a:schemeClr val="dk1"/>
              </a:buClr>
              <a:buFont typeface="Arial"/>
              <a:buNone/>
              <a:defRPr/>
            </a:lvl7pPr>
            <a:lvl8pPr indent="0" marL="3200400" marR="0" rtl="0" algn="l">
              <a:lnSpc>
                <a:spcPct val="100000"/>
              </a:lnSpc>
              <a:spcBef>
                <a:spcPts val="0"/>
              </a:spcBef>
              <a:spcAft>
                <a:spcPts val="0"/>
              </a:spcAft>
              <a:buClr>
                <a:schemeClr val="dk1"/>
              </a:buClr>
              <a:buFont typeface="Arial"/>
              <a:buNone/>
              <a:defRPr/>
            </a:lvl8pPr>
            <a:lvl9pPr indent="0" marL="3657600" marR="0" rtl="0" algn="l">
              <a:lnSpc>
                <a:spcPct val="100000"/>
              </a:lnSpc>
              <a:spcBef>
                <a:spcPts val="0"/>
              </a:spcBef>
              <a:spcAft>
                <a:spcPts val="0"/>
              </a:spcAft>
              <a:buClr>
                <a:schemeClr val="dk1"/>
              </a:buClr>
              <a:buFont typeface="Arial"/>
              <a:buNone/>
              <a:defRPr/>
            </a:lvl9pPr>
          </a:lstStyle>
          <a:p/>
        </p:txBody>
      </p:sp>
      <p:sp>
        <p:nvSpPr>
          <p:cNvPr id="17" name="Shape 17"/>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a:spcBef>
                <a:spcPts val="0"/>
              </a:spcBef>
              <a:buClr>
                <a:srgbClr val="B4A688"/>
              </a:buClr>
              <a:buFont typeface="Arial"/>
              <a:buNone/>
            </a:pPr>
            <a:r>
              <a:t/>
            </a:r>
            <a:endParaRPr b="0" baseline="0" i="0" sz="1200" u="none" cap="none" strike="noStrike">
              <a:solidFill>
                <a:srgbClr val="B4A688"/>
              </a:solidFill>
              <a:latin typeface="Arial"/>
              <a:ea typeface="Arial"/>
              <a:cs typeface="Arial"/>
              <a:sym typeface="Arial"/>
              <a:rtl val="0"/>
            </a:endParaRPr>
          </a:p>
        </p:txBody>
      </p:sp>
      <p:sp>
        <p:nvSpPr>
          <p:cNvPr id="18" name="Shape 18"/>
          <p:cNvSpPr/>
          <p:nvPr/>
        </p:nvSpPr>
        <p:spPr>
          <a:xfrm>
            <a:off x="1014983" y="-54"/>
            <a:ext cx="73150" cy="685805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 Id="rId3" Type="http://schemas.openxmlformats.org/officeDocument/2006/relationships/hyperlink" Target="http://education.uky.edu/OFE/sites/education.uky.edu.OFE/files/documents/FieldGuide.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 Id="rId3" Type="http://schemas.openxmlformats.org/officeDocument/2006/relationships/image" Target="../media/image00.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 Id="rId3" Type="http://schemas.openxmlformats.org/officeDocument/2006/relationships/image" Target="../media/image01.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 Id="rId3" Type="http://schemas.openxmlformats.org/officeDocument/2006/relationships/image" Target="../media/image02.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 Id="rId3" Type="http://schemas.openxmlformats.org/officeDocument/2006/relationships/image" Target="../media/image06.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 Id="rId3" Type="http://schemas.openxmlformats.org/officeDocument/2006/relationships/image" Target="../media/image08.jp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 Id="rId3" Type="http://schemas.openxmlformats.org/officeDocument/2006/relationships/image" Target="../media/image0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05.jpg"/><Relationship Id="rId3" Type="http://schemas.openxmlformats.org/officeDocument/2006/relationships/image" Target="../media/image03.jp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 Id="rId3" Type="http://schemas.openxmlformats.org/officeDocument/2006/relationships/image" Target="../media/image04.jp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kyepsb.net/teacherprep/standards.asp" TargetMode="External"/><Relationship Id="rId3" Type="http://schemas.openxmlformats.org/officeDocument/2006/relationships/hyperlink" Target="http://www.kyepsb.net/teacherprep/standards.as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Online%20PowerPoint.pptx" TargetMode="External"/><Relationship Id="rId3" Type="http://schemas.openxmlformats.org/officeDocument/2006/relationships/hyperlink" Target="../Instructions%20for%20completing%20Part%20A.docx" TargetMode="External"/><Relationship Id="rId6" Type="http://schemas.openxmlformats.org/officeDocument/2006/relationships/hyperlink" Target="https://vimeo.com/63767683" TargetMode="External"/><Relationship Id="rId5" Type="http://schemas.openxmlformats.org/officeDocument/2006/relationships/hyperlink" Target="https://vimeo.com/63767682" TargetMode="External"/><Relationship Id="rId8" Type="http://schemas.openxmlformats.org/officeDocument/2006/relationships/hyperlink" Target="http://eduhelenrader.mediacore.tv/media/co-teaching-stations" TargetMode="External"/><Relationship Id="rId7" Type="http://schemas.openxmlformats.org/officeDocument/2006/relationships/hyperlink" Target="http://www.kwc.edu/radiate/radiatePictures/Supplemental%20Elementary_2_0001.wmv"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 Id="rId3" Type="http://schemas.openxmlformats.org/officeDocument/2006/relationships/hyperlink" Target="http://www.edmodo.com/"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 Id="rId3" Type="http://schemas.openxmlformats.org/officeDocument/2006/relationships/hyperlink" Target="http://www.edmodo.com/"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 Id="rId3" Type="http://schemas.openxmlformats.org/officeDocument/2006/relationships/hyperlink" Target="http://www.kappanmagazine.org/content/94/7/38.abstrac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lrc.state.ky.us/kar/016/005/040.htm" TargetMode="External"/><Relationship Id="rId3" Type="http://schemas.openxmlformats.org/officeDocument/2006/relationships/hyperlink" Target="http://www.lrc.state.ky.us/kar/016/005/040.htm" TargetMode="External"/><Relationship Id="rId5" Type="http://schemas.openxmlformats.org/officeDocument/2006/relationships/hyperlink" Target="http://www.lrc.state.ky.us/kar/016/005/040.htm"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93" name="Shape 93"/>
        <p:cNvGrpSpPr/>
        <p:nvPr/>
      </p:nvGrpSpPr>
      <p:grpSpPr>
        <a:xfrm>
          <a:off x="0" y="0"/>
          <a:ext cx="0" cy="0"/>
          <a:chOff x="0" y="0"/>
          <a:chExt cx="0" cy="0"/>
        </a:xfrm>
      </p:grpSpPr>
      <p:sp>
        <p:nvSpPr>
          <p:cNvPr id="94" name="Shape 94"/>
          <p:cNvSpPr txBox="1"/>
          <p:nvPr>
            <p:ph type="ctrTitle"/>
          </p:nvPr>
        </p:nvSpPr>
        <p:spPr>
          <a:xfrm>
            <a:off x="1295400" y="15121"/>
            <a:ext cx="7848599" cy="4808220"/>
          </a:xfrm>
          <a:prstGeom prst="rect">
            <a:avLst/>
          </a:prstGeom>
          <a:solidFill>
            <a:schemeClr val="lt2"/>
          </a:solid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250" u="none" cap="none" strike="noStrike">
                <a:solidFill>
                  <a:schemeClr val="accent1"/>
                </a:solidFill>
                <a:latin typeface="Arial"/>
                <a:ea typeface="Arial"/>
                <a:cs typeface="Arial"/>
                <a:sym typeface="Arial"/>
                <a:rtl val="0"/>
              </a:rPr>
            </a:br>
            <a:r>
              <a:rPr b="1" baseline="0" i="0" lang="en-US" sz="3250" u="none" cap="none" strike="noStrike">
                <a:solidFill>
                  <a:schemeClr val="accent1"/>
                </a:solidFill>
                <a:latin typeface="Arial"/>
                <a:ea typeface="Arial"/>
                <a:cs typeface="Arial"/>
                <a:sym typeface="Arial"/>
                <a:rtl val="0"/>
              </a:rPr>
              <a:t>Guiding, Supporting, Assessing</a:t>
            </a:r>
            <a:br>
              <a:rPr b="1" baseline="0" i="0" lang="en-US" sz="3250" u="none" cap="none" strike="noStrike">
                <a:solidFill>
                  <a:schemeClr val="accent1"/>
                </a:solidFill>
                <a:latin typeface="Arial"/>
                <a:ea typeface="Arial"/>
                <a:cs typeface="Arial"/>
                <a:sym typeface="Arial"/>
                <a:rtl val="0"/>
              </a:rPr>
            </a:br>
            <a:r>
              <a:rPr b="1" baseline="0" i="0" lang="en-US" sz="3250" u="none" cap="none" strike="noStrike">
                <a:solidFill>
                  <a:schemeClr val="accent1"/>
                </a:solidFill>
                <a:latin typeface="Arial"/>
                <a:ea typeface="Arial"/>
                <a:cs typeface="Arial"/>
                <a:sym typeface="Arial"/>
                <a:rtl val="0"/>
              </a:rPr>
              <a:t>Student Teacher Growth:</a:t>
            </a:r>
            <a:br>
              <a:rPr b="1" baseline="0" i="0" lang="en-US" sz="3250" u="none" cap="none" strike="noStrike">
                <a:solidFill>
                  <a:schemeClr val="accent1"/>
                </a:solidFill>
                <a:latin typeface="Arial"/>
                <a:ea typeface="Arial"/>
                <a:cs typeface="Arial"/>
                <a:sym typeface="Arial"/>
                <a:rtl val="0"/>
              </a:rPr>
            </a:br>
            <a:r>
              <a:rPr b="1" baseline="0" i="0" lang="en-US" sz="3250" u="none" cap="none" strike="noStrike">
                <a:solidFill>
                  <a:schemeClr val="accent1"/>
                </a:solidFill>
                <a:latin typeface="Arial"/>
                <a:ea typeface="Arial"/>
                <a:cs typeface="Arial"/>
                <a:sym typeface="Arial"/>
                <a:rtl val="0"/>
              </a:rPr>
              <a:t>A Seminar for Cooperating Teachers</a:t>
            </a:r>
            <a:br>
              <a:rPr b="1" baseline="0" i="0" lang="en-US" sz="3250" u="none" cap="none" strike="noStrike">
                <a:solidFill>
                  <a:schemeClr val="accent1"/>
                </a:solidFill>
                <a:latin typeface="Arial"/>
                <a:ea typeface="Arial"/>
                <a:cs typeface="Arial"/>
                <a:sym typeface="Arial"/>
                <a:rtl val="0"/>
              </a:rPr>
            </a:br>
            <a:r>
              <a:rPr b="1" baseline="0" i="0" lang="en-US" sz="3250" u="none" cap="none" strike="noStrike">
                <a:solidFill>
                  <a:schemeClr val="accent1"/>
                </a:solidFill>
                <a:latin typeface="Arial"/>
                <a:ea typeface="Arial"/>
                <a:cs typeface="Arial"/>
                <a:sym typeface="Arial"/>
                <a:rtl val="0"/>
              </a:rPr>
              <a:t>and University Supervisors</a:t>
            </a:r>
            <a:br>
              <a:rPr b="1" baseline="0" i="0" lang="en-US" sz="3250" u="none" cap="none" strike="noStrike">
                <a:solidFill>
                  <a:schemeClr val="accent1"/>
                </a:solidFill>
                <a:latin typeface="Arial"/>
                <a:ea typeface="Arial"/>
                <a:cs typeface="Arial"/>
                <a:sym typeface="Arial"/>
                <a:rtl val="0"/>
              </a:rPr>
            </a:br>
            <a:r>
              <a:rPr b="1" baseline="0" i="0" lang="en-US" sz="3250" u="none" cap="none" strike="noStrike">
                <a:solidFill>
                  <a:schemeClr val="accent1"/>
                </a:solidFill>
                <a:latin typeface="Arial"/>
                <a:ea typeface="Arial"/>
                <a:cs typeface="Arial"/>
                <a:sym typeface="Arial"/>
                <a:rtl val="0"/>
              </a:rPr>
              <a:t> </a:t>
            </a:r>
            <a:br>
              <a:rPr b="1" baseline="0" i="0" lang="en-US" sz="3250" u="none" cap="none" strike="noStrike">
                <a:solidFill>
                  <a:schemeClr val="accent1"/>
                </a:solidFill>
                <a:latin typeface="Arial"/>
                <a:ea typeface="Arial"/>
                <a:cs typeface="Arial"/>
                <a:sym typeface="Arial"/>
                <a:rtl val="0"/>
              </a:rPr>
            </a:br>
          </a:p>
        </p:txBody>
      </p:sp>
      <p:sp>
        <p:nvSpPr>
          <p:cNvPr id="95" name="Shape 95"/>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a:t>
            </a:r>
          </a:p>
        </p:txBody>
      </p:sp>
      <p:sp>
        <p:nvSpPr>
          <p:cNvPr id="96" name="Shape 96"/>
          <p:cNvSpPr txBox="1"/>
          <p:nvPr/>
        </p:nvSpPr>
        <p:spPr>
          <a:xfrm>
            <a:off x="1295400" y="4808219"/>
            <a:ext cx="7848599" cy="2049780"/>
          </a:xfrm>
          <a:prstGeom prst="rect">
            <a:avLst/>
          </a:prstGeom>
          <a:solidFill>
            <a:schemeClr val="lt2"/>
          </a:solid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70C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97" name="Shape 97"/>
          <p:cNvSpPr txBox="1"/>
          <p:nvPr/>
        </p:nvSpPr>
        <p:spPr>
          <a:xfrm>
            <a:off x="3863339" y="4953000"/>
            <a:ext cx="2712720" cy="369332"/>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baseline="0" i="1" sz="1800" u="none" cap="none" strike="noStrike">
              <a:solidFill>
                <a:schemeClr val="dk1"/>
              </a:solidFill>
              <a:latin typeface="Arial"/>
              <a:ea typeface="Arial"/>
              <a:cs typeface="Arial"/>
              <a:sym typeface="Arial"/>
              <a:rtl val="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And this comment:</a:t>
            </a:r>
          </a:p>
        </p:txBody>
      </p:sp>
      <p:sp>
        <p:nvSpPr>
          <p:cNvPr id="161" name="Shape 161"/>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00659" lvl="0" marL="365760" marR="0" rtl="0" algn="l">
              <a:lnSpc>
                <a:spcPct val="100000"/>
              </a:lnSpc>
              <a:spcBef>
                <a:spcPts val="600"/>
              </a:spcBef>
              <a:spcAft>
                <a:spcPts val="0"/>
              </a:spcAft>
              <a:buClr>
                <a:schemeClr val="accent1"/>
              </a:buClr>
              <a:buSzPct val="25000"/>
              <a:buFont typeface="Noto Symbol"/>
              <a:buNone/>
            </a:pPr>
            <a:r>
              <a:rPr b="1" baseline="0" i="1" lang="en-US" sz="2800" u="none" cap="none" strike="noStrike">
                <a:solidFill>
                  <a:schemeClr val="dk1"/>
                </a:solidFill>
                <a:latin typeface="Arial"/>
                <a:ea typeface="Arial"/>
                <a:cs typeface="Arial"/>
                <a:sym typeface="Arial"/>
                <a:rtl val="0"/>
              </a:rPr>
              <a:t>… being in the classroom was the most beneficial experience … every day for the entire semester really helped me to learn the ways of teaching and the life of a teacher.”</a:t>
            </a:r>
          </a:p>
          <a:p>
            <a:pPr indent="-200659" lvl="0" marL="365760" marR="0" rtl="0" algn="l">
              <a:lnSpc>
                <a:spcPct val="100000"/>
              </a:lnSpc>
              <a:spcBef>
                <a:spcPts val="600"/>
              </a:spcBef>
              <a:spcAft>
                <a:spcPts val="0"/>
              </a:spcAft>
              <a:buClr>
                <a:schemeClr val="accent1"/>
              </a:buClr>
              <a:buFont typeface="Noto Symbol"/>
              <a:buNone/>
            </a:pPr>
            <a:r>
              <a:t/>
            </a:r>
            <a:endParaRPr b="1" baseline="0" i="0" sz="1600" u="none" cap="none" strike="noStrike">
              <a:solidFill>
                <a:schemeClr val="dk1"/>
              </a:solidFill>
              <a:latin typeface="Arial"/>
              <a:ea typeface="Arial"/>
              <a:cs typeface="Arial"/>
              <a:sym typeface="Arial"/>
              <a:rtl val="0"/>
            </a:endParaRPr>
          </a:p>
          <a:p>
            <a:pPr indent="-200659" lvl="0" marL="365760" marR="0" rtl="0" algn="l">
              <a:lnSpc>
                <a:spcPct val="100000"/>
              </a:lnSpc>
              <a:spcBef>
                <a:spcPts val="600"/>
              </a:spcBef>
              <a:spcAft>
                <a:spcPts val="0"/>
              </a:spcAft>
              <a:buClr>
                <a:schemeClr val="accent1"/>
              </a:buClr>
              <a:buSzPct val="25000"/>
              <a:buFont typeface="Noto Symbol"/>
              <a:buNone/>
            </a:pPr>
            <a:r>
              <a:rPr b="1" baseline="0" i="0" lang="en-US" sz="1600" u="none" cap="none" strike="noStrike">
                <a:solidFill>
                  <a:schemeClr val="dk1"/>
                </a:solidFill>
                <a:latin typeface="Arial"/>
                <a:ea typeface="Arial"/>
                <a:cs typeface="Arial"/>
                <a:sym typeface="Arial"/>
                <a:rtl val="0"/>
              </a:rPr>
              <a:t>				(Student teacher perception evaluation)</a:t>
            </a:r>
          </a:p>
        </p:txBody>
      </p:sp>
      <p:sp>
        <p:nvSpPr>
          <p:cNvPr id="162" name="Shape 16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Student Teacher Concerns</a:t>
            </a:r>
          </a:p>
        </p:txBody>
      </p:sp>
      <p:sp>
        <p:nvSpPr>
          <p:cNvPr id="168" name="Shape 168"/>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0" lvl="0" marL="76200"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0" lvl="0" marL="1828800" marR="0" rtl="0" algn="l">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1. Survival</a:t>
            </a:r>
          </a:p>
          <a:p>
            <a:pPr indent="0" lvl="0" marL="1828800" marR="0" rtl="0" algn="l">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2. Performance</a:t>
            </a:r>
          </a:p>
          <a:p>
            <a:pPr indent="0" lvl="0" marL="1828800" marR="0" rtl="0" algn="l">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3. Impact</a:t>
            </a:r>
          </a:p>
          <a:p>
            <a:pPr indent="0" lvl="0" marL="914400" marR="0" rtl="0" algn="l">
              <a:lnSpc>
                <a:spcPct val="100000"/>
              </a:lnSpc>
              <a:spcBef>
                <a:spcPts val="600"/>
              </a:spcBef>
              <a:spcAft>
                <a:spcPts val="0"/>
              </a:spcAft>
              <a:buClr>
                <a:schemeClr val="accent1"/>
              </a:buClr>
              <a:buFont typeface="Arial"/>
              <a:buNone/>
            </a:pPr>
            <a:r>
              <a:t/>
            </a:r>
            <a:endParaRPr b="1" baseline="0" i="0" sz="3200" u="none" cap="none" strike="noStrike">
              <a:solidFill>
                <a:schemeClr val="dk1"/>
              </a:solidFill>
              <a:latin typeface="Arial"/>
              <a:ea typeface="Arial"/>
              <a:cs typeface="Arial"/>
              <a:sym typeface="Arial"/>
              <a:rtl val="0"/>
            </a:endParaRPr>
          </a:p>
          <a:p>
            <a:pPr indent="-457200" lvl="0" marL="457200" marR="0" rtl="0" algn="l">
              <a:lnSpc>
                <a:spcPct val="100000"/>
              </a:lnSpc>
              <a:spcBef>
                <a:spcPts val="600"/>
              </a:spcBef>
              <a:spcAft>
                <a:spcPts val="0"/>
              </a:spcAft>
              <a:buClr>
                <a:schemeClr val="accent1"/>
              </a:buClr>
              <a:buSzPct val="25000"/>
              <a:buFont typeface="Arial"/>
              <a:buNone/>
            </a:pPr>
            <a:r>
              <a:rPr b="0" baseline="0" i="0" lang="en-US" sz="1800" u="none" cap="none" strike="noStrike">
                <a:solidFill>
                  <a:schemeClr val="dk1"/>
                </a:solidFill>
                <a:latin typeface="Arial"/>
                <a:ea typeface="Arial"/>
                <a:cs typeface="Arial"/>
                <a:sym typeface="Arial"/>
                <a:rtl val="0"/>
              </a:rPr>
              <a:t>Fuller, F. (1969).  Concerns of teachers:  A developmental conceptualization. </a:t>
            </a:r>
            <a:r>
              <a:rPr b="0" baseline="0" i="1" lang="en-US" sz="1800" u="none" cap="none" strike="noStrike">
                <a:solidFill>
                  <a:schemeClr val="dk1"/>
                </a:solidFill>
                <a:latin typeface="Arial"/>
                <a:ea typeface="Arial"/>
                <a:cs typeface="Arial"/>
                <a:sym typeface="Arial"/>
                <a:rtl val="0"/>
              </a:rPr>
              <a:t>American Educational Researcher</a:t>
            </a:r>
            <a:r>
              <a:rPr b="0" baseline="0" i="0" lang="en-US" sz="1800" u="none" cap="none" strike="noStrike">
                <a:solidFill>
                  <a:schemeClr val="dk1"/>
                </a:solidFill>
                <a:latin typeface="Arial"/>
                <a:ea typeface="Arial"/>
                <a:cs typeface="Arial"/>
                <a:sym typeface="Arial"/>
                <a:rtl val="0"/>
              </a:rPr>
              <a:t>, </a:t>
            </a:r>
            <a:r>
              <a:rPr b="0" baseline="0" i="1" lang="en-US" sz="1800" u="none" cap="none" strike="noStrike">
                <a:solidFill>
                  <a:schemeClr val="dk1"/>
                </a:solidFill>
                <a:latin typeface="Arial"/>
                <a:ea typeface="Arial"/>
                <a:cs typeface="Arial"/>
                <a:sym typeface="Arial"/>
                <a:rtl val="0"/>
              </a:rPr>
              <a:t>6</a:t>
            </a:r>
            <a:r>
              <a:rPr b="0" baseline="0" i="0" lang="en-US" sz="1800" u="none" cap="none" strike="noStrike">
                <a:solidFill>
                  <a:schemeClr val="dk1"/>
                </a:solidFill>
                <a:latin typeface="Arial"/>
                <a:ea typeface="Arial"/>
                <a:cs typeface="Arial"/>
                <a:sym typeface="Arial"/>
                <a:rtl val="0"/>
              </a:rPr>
              <a:t>, 207-226</a:t>
            </a:r>
          </a:p>
        </p:txBody>
      </p:sp>
      <p:sp>
        <p:nvSpPr>
          <p:cNvPr id="169" name="Shape 169"/>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73" name="Shape 173"/>
        <p:cNvGrpSpPr/>
        <p:nvPr/>
      </p:nvGrpSpPr>
      <p:grpSpPr>
        <a:xfrm>
          <a:off x="0" y="0"/>
          <a:ext cx="0" cy="0"/>
          <a:chOff x="0" y="0"/>
          <a:chExt cx="0" cy="0"/>
        </a:xfrm>
      </p:grpSpPr>
      <p:sp>
        <p:nvSpPr>
          <p:cNvPr id="174" name="Shape 174"/>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Student Teacher Concerns</a:t>
            </a:r>
          </a:p>
        </p:txBody>
      </p:sp>
      <p:sp>
        <p:nvSpPr>
          <p:cNvPr id="175" name="Shape 175"/>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What were yours when you were a student teacher?</a:t>
            </a:r>
          </a:p>
        </p:txBody>
      </p:sp>
      <p:sp>
        <p:nvSpPr>
          <p:cNvPr id="176" name="Shape 17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80" name="Shape 180"/>
        <p:cNvGrpSpPr/>
        <p:nvPr/>
      </p:nvGrpSpPr>
      <p:grpSpPr>
        <a:xfrm>
          <a:off x="0" y="0"/>
          <a:ext cx="0" cy="0"/>
          <a:chOff x="0" y="0"/>
          <a:chExt cx="0" cy="0"/>
        </a:xfrm>
      </p:grpSpPr>
      <p:sp>
        <p:nvSpPr>
          <p:cNvPr id="181" name="Shape 181"/>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0"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Roles and Responsibilities</a:t>
            </a:r>
          </a:p>
        </p:txBody>
      </p:sp>
      <p:sp>
        <p:nvSpPr>
          <p:cNvPr id="182" name="Shape 182"/>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46380" lvl="1" marL="640080" marR="0" rtl="0" algn="l">
              <a:lnSpc>
                <a:spcPct val="100000"/>
              </a:lnSpc>
              <a:spcBef>
                <a:spcPts val="550"/>
              </a:spcBef>
              <a:spcAft>
                <a:spcPts val="0"/>
              </a:spcAft>
              <a:buClr>
                <a:schemeClr val="accent1"/>
              </a:buClr>
              <a:buSzPct val="101190"/>
              <a:buFont typeface="Arial"/>
              <a:buChar char="•"/>
            </a:pPr>
            <a:r>
              <a:rPr b="0" baseline="0" i="0" lang="en-US" sz="2800" u="none" cap="none" strike="noStrike">
                <a:solidFill>
                  <a:schemeClr val="dk1"/>
                </a:solidFill>
                <a:latin typeface="Arial"/>
                <a:ea typeface="Arial"/>
                <a:cs typeface="Arial"/>
                <a:sym typeface="Arial"/>
                <a:rtl val="0"/>
              </a:rPr>
              <a:t>Student Teacher (ST)</a:t>
            </a:r>
          </a:p>
          <a:p>
            <a:pPr indent="-246380" lvl="1" marL="640080" marR="0" rtl="0" algn="l">
              <a:lnSpc>
                <a:spcPct val="100000"/>
              </a:lnSpc>
              <a:spcBef>
                <a:spcPts val="550"/>
              </a:spcBef>
              <a:spcAft>
                <a:spcPts val="0"/>
              </a:spcAft>
              <a:buClr>
                <a:schemeClr val="accent1"/>
              </a:buClr>
              <a:buSzPct val="101190"/>
              <a:buFont typeface="Arial"/>
              <a:buChar char="•"/>
            </a:pPr>
            <a:r>
              <a:rPr b="0" baseline="0" i="0" lang="en-US" sz="2800" u="none" cap="none" strike="noStrike">
                <a:solidFill>
                  <a:schemeClr val="dk1"/>
                </a:solidFill>
                <a:latin typeface="Arial"/>
                <a:ea typeface="Arial"/>
                <a:cs typeface="Arial"/>
                <a:sym typeface="Arial"/>
                <a:rtl val="0"/>
              </a:rPr>
              <a:t>Cooperating Teacher (CT)</a:t>
            </a:r>
          </a:p>
          <a:p>
            <a:pPr indent="-246380" lvl="1" marL="640080" marR="0" rtl="0" algn="l">
              <a:lnSpc>
                <a:spcPct val="100000"/>
              </a:lnSpc>
              <a:spcBef>
                <a:spcPts val="550"/>
              </a:spcBef>
              <a:spcAft>
                <a:spcPts val="0"/>
              </a:spcAft>
              <a:buClr>
                <a:schemeClr val="accent1"/>
              </a:buClr>
              <a:buSzPct val="101190"/>
              <a:buFont typeface="Arial"/>
              <a:buChar char="•"/>
            </a:pPr>
            <a:r>
              <a:rPr b="0" baseline="0" i="0" lang="en-US" sz="2800" u="none" cap="none" strike="noStrike">
                <a:solidFill>
                  <a:schemeClr val="dk1"/>
                </a:solidFill>
                <a:latin typeface="Arial"/>
                <a:ea typeface="Arial"/>
                <a:cs typeface="Arial"/>
                <a:sym typeface="Arial"/>
                <a:rtl val="0"/>
              </a:rPr>
              <a:t>University Supervisor (US)</a:t>
            </a:r>
          </a:p>
        </p:txBody>
      </p:sp>
      <p:sp>
        <p:nvSpPr>
          <p:cNvPr id="183" name="Shape 18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12</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88" name="Shape 188"/>
        <p:cNvGrpSpPr/>
        <p:nvPr/>
      </p:nvGrpSpPr>
      <p:grpSpPr>
        <a:xfrm>
          <a:off x="0" y="0"/>
          <a:ext cx="0" cy="0"/>
          <a:chOff x="0" y="0"/>
          <a:chExt cx="0" cy="0"/>
        </a:xfrm>
      </p:grpSpPr>
      <p:sp>
        <p:nvSpPr>
          <p:cNvPr id="189" name="Shape 189"/>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70C0"/>
              </a:buClr>
              <a:buSzPct val="25000"/>
              <a:buFont typeface="Arial"/>
              <a:buNone/>
            </a:pPr>
            <a:br>
              <a:rPr b="0" baseline="0" i="0" lang="en-US" sz="3600" u="none" cap="none" strike="noStrike">
                <a:solidFill>
                  <a:schemeClr val="accent1"/>
                </a:solidFill>
                <a:latin typeface="Arial"/>
                <a:ea typeface="Arial"/>
                <a:cs typeface="Arial"/>
                <a:sym typeface="Arial"/>
                <a:rtl val="0"/>
              </a:rPr>
            </a:br>
            <a:r>
              <a:rPr b="1" baseline="0" i="0" lang="en-US" sz="3400" u="none" cap="none" strike="noStrike">
                <a:solidFill>
                  <a:schemeClr val="accent1"/>
                </a:solidFill>
                <a:latin typeface="Arial"/>
                <a:ea typeface="Arial"/>
                <a:cs typeface="Arial"/>
                <a:sym typeface="Arial"/>
                <a:rtl val="0"/>
              </a:rPr>
              <a:t>Cooperating Teacher Responsibilities</a:t>
            </a:r>
          </a:p>
        </p:txBody>
      </p:sp>
      <p:sp>
        <p:nvSpPr>
          <p:cNvPr id="190" name="Shape 190"/>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0" lvl="1" marL="0" marR="0" rtl="0" algn="l">
              <a:lnSpc>
                <a:spcPct val="100000"/>
              </a:lnSpc>
              <a:spcBef>
                <a:spcPts val="0"/>
              </a:spcBef>
              <a:spcAft>
                <a:spcPts val="0"/>
              </a:spcAft>
              <a:buClr>
                <a:schemeClr val="accent1"/>
              </a:buClr>
              <a:buSzPct val="25000"/>
              <a:buFont typeface="Arial"/>
              <a:buNone/>
            </a:pPr>
            <a:br>
              <a:rPr b="0" baseline="0" i="0" lang="en-US" sz="2800" u="none" cap="none" strike="noStrike">
                <a:solidFill>
                  <a:schemeClr val="dk1"/>
                </a:solidFill>
                <a:latin typeface="Arial"/>
                <a:ea typeface="Arial"/>
                <a:cs typeface="Arial"/>
                <a:sym typeface="Arial"/>
                <a:rtl val="0"/>
              </a:rPr>
            </a:br>
          </a:p>
          <a:p>
            <a:pPr indent="0" lvl="1" marL="0" marR="0" rtl="0" algn="l">
              <a:lnSpc>
                <a:spcPct val="100000"/>
              </a:lnSpc>
              <a:spcBef>
                <a:spcPts val="550"/>
              </a:spcBef>
              <a:spcAft>
                <a:spcPts val="0"/>
              </a:spcAft>
              <a:buClr>
                <a:schemeClr val="accent1"/>
              </a:buClr>
              <a:buSzPct val="25000"/>
              <a:buFont typeface="Arial"/>
              <a:buNone/>
            </a:pPr>
            <a:r>
              <a:rPr b="0" baseline="0" i="0" lang="en-US" sz="2400" u="none" cap="none" strike="noStrike">
                <a:solidFill>
                  <a:schemeClr val="accent1"/>
                </a:solidFill>
                <a:latin typeface="Arial"/>
                <a:ea typeface="Arial"/>
                <a:cs typeface="Arial"/>
                <a:sym typeface="Arial"/>
                <a:rtl val="0"/>
              </a:rPr>
              <a:t>	</a:t>
            </a:r>
          </a:p>
        </p:txBody>
      </p:sp>
      <p:sp>
        <p:nvSpPr>
          <p:cNvPr id="191" name="Shape 191"/>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15</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96" name="Shape 196"/>
        <p:cNvGrpSpPr/>
        <p:nvPr/>
      </p:nvGrpSpPr>
      <p:grpSpPr>
        <a:xfrm>
          <a:off x="0" y="0"/>
          <a:ext cx="0" cy="0"/>
          <a:chOff x="0" y="0"/>
          <a:chExt cx="0" cy="0"/>
        </a:xfrm>
      </p:grpSpPr>
      <p:sp>
        <p:nvSpPr>
          <p:cNvPr id="197" name="Shape 197"/>
          <p:cNvSpPr txBox="1"/>
          <p:nvPr>
            <p:ph type="title"/>
          </p:nvPr>
        </p:nvSpPr>
        <p:spPr>
          <a:xfrm>
            <a:off x="1005840" y="0"/>
            <a:ext cx="8138159" cy="1417320"/>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70C0"/>
              </a:buClr>
              <a:buSzPct val="25000"/>
              <a:buFont typeface="Arial"/>
              <a:buNone/>
            </a:pPr>
            <a:br>
              <a:rPr b="0"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Compare your list with this one:</a:t>
            </a:r>
          </a:p>
        </p:txBody>
      </p:sp>
      <p:sp>
        <p:nvSpPr>
          <p:cNvPr id="198" name="Shape 198"/>
          <p:cNvSpPr txBox="1"/>
          <p:nvPr>
            <p:ph idx="1" type="body"/>
          </p:nvPr>
        </p:nvSpPr>
        <p:spPr>
          <a:xfrm>
            <a:off x="1005840" y="1417320"/>
            <a:ext cx="4270248" cy="5440680"/>
          </a:xfrm>
          <a:prstGeom prst="rect">
            <a:avLst/>
          </a:prstGeom>
          <a:solidFill>
            <a:schemeClr val="lt2"/>
          </a:solidFill>
          <a:ln>
            <a:noFill/>
          </a:ln>
        </p:spPr>
        <p:txBody>
          <a:bodyPr anchorCtr="0" anchor="t" bIns="45700" lIns="91425" rIns="91425" tIns="45700">
            <a:noAutofit/>
          </a:bodyPr>
          <a:lstStyle/>
          <a:p>
            <a:pPr indent="0" lvl="1" marL="0" marR="0" rtl="0" algn="l">
              <a:lnSpc>
                <a:spcPct val="100000"/>
              </a:lnSpc>
              <a:spcBef>
                <a:spcPts val="0"/>
              </a:spcBef>
              <a:spcAft>
                <a:spcPts val="0"/>
              </a:spcAft>
              <a:buClr>
                <a:schemeClr val="accent1"/>
              </a:buClr>
              <a:buFont typeface="Arial"/>
              <a:buNone/>
            </a:pPr>
            <a:r>
              <a:t/>
            </a:r>
            <a:endParaRPr b="1" baseline="0" i="0" sz="2450" u="none" cap="none" strike="noStrike">
              <a:solidFill>
                <a:schemeClr val="accent1"/>
              </a:solidFill>
              <a:latin typeface="Arial"/>
              <a:ea typeface="Arial"/>
              <a:cs typeface="Arial"/>
              <a:sym typeface="Arial"/>
              <a:rtl val="0"/>
            </a:endParaRPr>
          </a:p>
          <a:p>
            <a:pPr indent="-45084" lvl="0" marL="365760" marR="0" rtl="0" algn="l">
              <a:lnSpc>
                <a:spcPct val="100000"/>
              </a:lnSpc>
              <a:spcBef>
                <a:spcPts val="600"/>
              </a:spcBef>
              <a:spcAft>
                <a:spcPts val="0"/>
              </a:spcAft>
              <a:buClr>
                <a:schemeClr val="accent1"/>
              </a:buClr>
              <a:buFont typeface="Arial"/>
              <a:buNone/>
            </a:pPr>
            <a:r>
              <a:t/>
            </a:r>
            <a:endParaRPr b="1" baseline="0" i="0" sz="2450" u="none" cap="none" strike="noStrike">
              <a:solidFill>
                <a:schemeClr val="accent1"/>
              </a:solidFill>
              <a:latin typeface="Arial"/>
              <a:ea typeface="Arial"/>
              <a:cs typeface="Arial"/>
              <a:sym typeface="Arial"/>
              <a:rtl val="0"/>
            </a:endParaRP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2200" u="none" cap="none" strike="noStrike">
                <a:solidFill>
                  <a:schemeClr val="dk1"/>
                </a:solidFill>
                <a:latin typeface="Arial"/>
                <a:ea typeface="Arial"/>
                <a:cs typeface="Arial"/>
                <a:sym typeface="Arial"/>
                <a:rtl val="0"/>
              </a:rPr>
              <a:t>Model best practices</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2200" u="none" cap="none" strike="noStrike">
                <a:solidFill>
                  <a:schemeClr val="dk1"/>
                </a:solidFill>
                <a:latin typeface="Arial"/>
                <a:ea typeface="Arial"/>
                <a:cs typeface="Arial"/>
                <a:sym typeface="Arial"/>
                <a:rtl val="0"/>
              </a:rPr>
              <a:t>Don’t leave ST alone in classroom</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2200" u="none" cap="none" strike="noStrike">
                <a:solidFill>
                  <a:schemeClr val="dk1"/>
                </a:solidFill>
                <a:latin typeface="Arial"/>
                <a:ea typeface="Arial"/>
                <a:cs typeface="Arial"/>
                <a:sym typeface="Arial"/>
                <a:rtl val="0"/>
              </a:rPr>
              <a:t>Learn about ST</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2200" u="none" cap="none" strike="noStrike">
                <a:solidFill>
                  <a:schemeClr val="dk1"/>
                </a:solidFill>
                <a:latin typeface="Arial"/>
                <a:ea typeface="Arial"/>
                <a:cs typeface="Arial"/>
                <a:sym typeface="Arial"/>
                <a:rtl val="0"/>
              </a:rPr>
              <a:t>Know supervision policies</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2200" u="none" cap="none" strike="noStrike">
                <a:solidFill>
                  <a:schemeClr val="dk1"/>
                </a:solidFill>
                <a:latin typeface="Arial"/>
                <a:ea typeface="Arial"/>
                <a:cs typeface="Arial"/>
                <a:sym typeface="Arial"/>
                <a:rtl val="0"/>
              </a:rPr>
              <a:t>Collaborate with US about ST progress</a:t>
            </a:r>
          </a:p>
        </p:txBody>
      </p:sp>
      <p:sp>
        <p:nvSpPr>
          <p:cNvPr id="199" name="Shape 199"/>
          <p:cNvSpPr txBox="1"/>
          <p:nvPr>
            <p:ph idx="2" type="body"/>
          </p:nvPr>
        </p:nvSpPr>
        <p:spPr>
          <a:xfrm>
            <a:off x="5276087" y="1417320"/>
            <a:ext cx="3867912" cy="5440680"/>
          </a:xfrm>
          <a:prstGeom prst="rect">
            <a:avLst/>
          </a:prstGeom>
          <a:solidFill>
            <a:schemeClr val="lt2"/>
          </a:solidFill>
          <a:ln>
            <a:noFill/>
          </a:ln>
        </p:spPr>
        <p:txBody>
          <a:bodyPr anchorCtr="0" anchor="t" bIns="45700" lIns="91425" rIns="91425" tIns="45700">
            <a:noAutofit/>
          </a:bodyPr>
          <a:lstStyle/>
          <a:p>
            <a:pPr indent="-8636" lvl="1" marL="402336" marR="0" rtl="0" algn="l">
              <a:lnSpc>
                <a:spcPct val="100000"/>
              </a:lnSpc>
              <a:spcBef>
                <a:spcPts val="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1800" u="none" cap="none" strike="noStrike">
                <a:solidFill>
                  <a:schemeClr val="dk1"/>
                </a:solidFill>
                <a:latin typeface="Arial"/>
                <a:ea typeface="Arial"/>
                <a:cs typeface="Arial"/>
                <a:sym typeface="Arial"/>
                <a:rtl val="0"/>
              </a:rPr>
              <a:t>Orient ST to school/classroom policies/procedures </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1800" u="none" cap="none" strike="noStrike">
                <a:solidFill>
                  <a:schemeClr val="dk1"/>
                </a:solidFill>
                <a:latin typeface="Arial"/>
                <a:ea typeface="Arial"/>
                <a:cs typeface="Arial"/>
                <a:sym typeface="Arial"/>
                <a:rtl val="0"/>
              </a:rPr>
              <a:t>Involve ST in standards’ based co-teaching experiences </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1800" u="none" cap="none" strike="noStrike">
                <a:solidFill>
                  <a:schemeClr val="dk1"/>
                </a:solidFill>
                <a:latin typeface="Arial"/>
                <a:ea typeface="Arial"/>
                <a:cs typeface="Arial"/>
                <a:sym typeface="Arial"/>
                <a:rtl val="0"/>
              </a:rPr>
              <a:t>Co-plan, co-implement, co-reflect</a:t>
            </a:r>
          </a:p>
          <a:p>
            <a:pPr indent="-246380" lvl="1" marL="640080" marR="0" rtl="0" algn="l">
              <a:lnSpc>
                <a:spcPct val="100000"/>
              </a:lnSpc>
              <a:spcBef>
                <a:spcPts val="550"/>
              </a:spcBef>
              <a:spcAft>
                <a:spcPts val="0"/>
              </a:spcAft>
              <a:buClr>
                <a:schemeClr val="accent1"/>
              </a:buClr>
              <a:buSzPct val="117424"/>
              <a:buFont typeface="Arial"/>
              <a:buChar char="•"/>
            </a:pPr>
            <a:r>
              <a:rPr b="0" baseline="0" i="0" lang="en-US" sz="1800" u="none" cap="none" strike="noStrike">
                <a:solidFill>
                  <a:schemeClr val="dk1"/>
                </a:solidFill>
                <a:latin typeface="Arial"/>
                <a:ea typeface="Arial"/>
                <a:cs typeface="Arial"/>
                <a:sym typeface="Arial"/>
                <a:rtl val="0"/>
              </a:rPr>
              <a:t>Provide frequent, written and/or verbal progress reports documenting strength and growth areas </a:t>
            </a:r>
          </a:p>
          <a:p>
            <a:pPr indent="-246380" lvl="1" marL="640080" marR="0" rtl="0" algn="l">
              <a:lnSpc>
                <a:spcPct val="100000"/>
              </a:lnSpc>
              <a:spcBef>
                <a:spcPts val="550"/>
              </a:spcBef>
              <a:spcAft>
                <a:spcPts val="0"/>
              </a:spcAft>
              <a:buClr>
                <a:schemeClr val="accent1"/>
              </a:buClr>
              <a:buSzPct val="143518"/>
              <a:buFont typeface="Arial"/>
              <a:buChar char="•"/>
            </a:pPr>
            <a:r>
              <a:rPr b="0" baseline="0" i="0" lang="en-US" sz="1800" u="none" cap="none" strike="noStrike">
                <a:solidFill>
                  <a:schemeClr val="dk1"/>
                </a:solidFill>
                <a:latin typeface="Arial"/>
                <a:ea typeface="Arial"/>
                <a:cs typeface="Arial"/>
                <a:sym typeface="Arial"/>
                <a:rtl val="0"/>
              </a:rPr>
              <a:t>Determine growth plan with resources</a:t>
            </a:r>
            <a:r>
              <a:rPr b="0" baseline="0" i="0" lang="en-US" sz="2200" u="none" cap="none" strike="noStrike">
                <a:solidFill>
                  <a:schemeClr val="dk1"/>
                </a:solidFill>
                <a:latin typeface="Arial"/>
                <a:ea typeface="Arial"/>
                <a:cs typeface="Arial"/>
                <a:sym typeface="Arial"/>
                <a:rtl val="0"/>
              </a:rPr>
              <a:t> </a:t>
            </a:r>
          </a:p>
          <a:p>
            <a:pPr indent="-60959" lvl="0" marL="365760" marR="0" rtl="0" algn="l">
              <a:lnSpc>
                <a:spcPct val="100000"/>
              </a:lnSpc>
              <a:spcBef>
                <a:spcPts val="600"/>
              </a:spcBef>
              <a:spcAft>
                <a:spcPts val="0"/>
              </a:spcAft>
              <a:buClr>
                <a:schemeClr val="accent1"/>
              </a:buClr>
              <a:buFont typeface="Arial"/>
              <a:buNone/>
            </a:pPr>
            <a:r>
              <a:t/>
            </a:r>
            <a:endParaRPr b="0" baseline="0" i="0" sz="2200" u="none" cap="none" strike="noStrike">
              <a:solidFill>
                <a:schemeClr val="dk1"/>
              </a:solidFill>
              <a:latin typeface="Arial"/>
              <a:ea typeface="Arial"/>
              <a:cs typeface="Arial"/>
              <a:sym typeface="Arial"/>
              <a:rtl val="0"/>
            </a:endParaRPr>
          </a:p>
        </p:txBody>
      </p:sp>
      <p:sp>
        <p:nvSpPr>
          <p:cNvPr id="200" name="Shape 200"/>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16</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05" name="Shape 205"/>
        <p:cNvGrpSpPr/>
        <p:nvPr/>
      </p:nvGrpSpPr>
      <p:grpSpPr>
        <a:xfrm>
          <a:off x="0" y="0"/>
          <a:ext cx="0" cy="0"/>
          <a:chOff x="0" y="0"/>
          <a:chExt cx="0" cy="0"/>
        </a:xfrm>
      </p:grpSpPr>
      <p:sp>
        <p:nvSpPr>
          <p:cNvPr id="206" name="Shape 206"/>
          <p:cNvSpPr txBox="1"/>
          <p:nvPr>
            <p:ph type="title"/>
          </p:nvPr>
        </p:nvSpPr>
        <p:spPr>
          <a:xfrm>
            <a:off x="1028700" y="0"/>
            <a:ext cx="8115300" cy="1371599"/>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0" baseline="0" i="0" lang="en-US" sz="3200" u="none" cap="none" strike="noStrike">
                <a:solidFill>
                  <a:schemeClr val="accent1"/>
                </a:solidFill>
                <a:latin typeface="Arial"/>
                <a:ea typeface="Arial"/>
                <a:cs typeface="Arial"/>
                <a:sym typeface="Arial"/>
                <a:rtl val="0"/>
              </a:rPr>
            </a:br>
            <a:r>
              <a:rPr b="1" baseline="0" i="0" lang="en-US" sz="3200" u="none" cap="none" strike="noStrike">
                <a:solidFill>
                  <a:schemeClr val="accent1"/>
                </a:solidFill>
                <a:latin typeface="Arial"/>
                <a:ea typeface="Arial"/>
                <a:cs typeface="Arial"/>
                <a:sym typeface="Arial"/>
                <a:rtl val="0"/>
              </a:rPr>
              <a:t>University Supervisor Responsibilities</a:t>
            </a:r>
          </a:p>
        </p:txBody>
      </p:sp>
      <p:sp>
        <p:nvSpPr>
          <p:cNvPr id="207" name="Shape 207"/>
          <p:cNvSpPr txBox="1"/>
          <p:nvPr>
            <p:ph idx="1" type="body"/>
          </p:nvPr>
        </p:nvSpPr>
        <p:spPr>
          <a:xfrm>
            <a:off x="1028700" y="1200150"/>
            <a:ext cx="8115300" cy="5657848"/>
          </a:xfrm>
          <a:prstGeom prst="rect">
            <a:avLst/>
          </a:prstGeom>
          <a:solidFill>
            <a:schemeClr val="lt2"/>
          </a:solidFill>
          <a:ln>
            <a:noFill/>
          </a:ln>
        </p:spPr>
        <p:txBody>
          <a:bodyPr anchorCtr="0" anchor="t" bIns="45700" lIns="91425" rIns="91425" tIns="45700">
            <a:noAutofit/>
          </a:bodyPr>
          <a:lstStyle/>
          <a:p>
            <a:pPr indent="0" lvl="1" marL="0" marR="0" rtl="0" algn="l">
              <a:lnSpc>
                <a:spcPct val="100000"/>
              </a:lnSpc>
              <a:spcBef>
                <a:spcPts val="0"/>
              </a:spcBef>
              <a:spcAft>
                <a:spcPts val="0"/>
              </a:spcAft>
              <a:buClr>
                <a:schemeClr val="accent1"/>
              </a:buClr>
              <a:buSzPct val="25000"/>
              <a:buFont typeface="Arial"/>
              <a:buNone/>
            </a:pPr>
            <a:br>
              <a:rPr b="0" baseline="0" i="0" lang="en-US" sz="2800" u="none" cap="none" strike="noStrike">
                <a:solidFill>
                  <a:schemeClr val="dk1"/>
                </a:solidFill>
                <a:latin typeface="Arial"/>
                <a:ea typeface="Arial"/>
                <a:cs typeface="Arial"/>
                <a:sym typeface="Arial"/>
                <a:rtl val="0"/>
              </a:rPr>
            </a:br>
          </a:p>
          <a:p>
            <a:pPr indent="0" lvl="1" marL="0" marR="0" rtl="0" algn="l">
              <a:lnSpc>
                <a:spcPct val="100000"/>
              </a:lnSpc>
              <a:spcBef>
                <a:spcPts val="550"/>
              </a:spcBef>
              <a:spcAft>
                <a:spcPts val="0"/>
              </a:spcAft>
              <a:buClr>
                <a:schemeClr val="accent1"/>
              </a:buClr>
              <a:buSzPct val="25000"/>
              <a:buFont typeface="Arial"/>
              <a:buNone/>
            </a:pPr>
            <a:r>
              <a:rPr b="0" baseline="0" i="0" lang="en-US" sz="2800" u="none" cap="none" strike="noStrike">
                <a:solidFill>
                  <a:schemeClr val="accent1"/>
                </a:solidFill>
                <a:latin typeface="Arial"/>
                <a:ea typeface="Arial"/>
                <a:cs typeface="Arial"/>
                <a:sym typeface="Arial"/>
                <a:rtl val="0"/>
              </a:rPr>
              <a:t>	</a:t>
            </a:r>
          </a:p>
        </p:txBody>
      </p:sp>
      <p:sp>
        <p:nvSpPr>
          <p:cNvPr id="208" name="Shape 208"/>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17</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13" name="Shape 213"/>
        <p:cNvGrpSpPr/>
        <p:nvPr/>
      </p:nvGrpSpPr>
      <p:grpSpPr>
        <a:xfrm>
          <a:off x="0" y="0"/>
          <a:ext cx="0" cy="0"/>
          <a:chOff x="0" y="0"/>
          <a:chExt cx="0" cy="0"/>
        </a:xfrm>
      </p:grpSpPr>
      <p:sp>
        <p:nvSpPr>
          <p:cNvPr id="214" name="Shape 214"/>
          <p:cNvSpPr txBox="1"/>
          <p:nvPr>
            <p:ph type="title"/>
          </p:nvPr>
        </p:nvSpPr>
        <p:spPr>
          <a:xfrm>
            <a:off x="1028700" y="0"/>
            <a:ext cx="8115300" cy="120015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200" u="none" cap="none" strike="noStrike">
                <a:solidFill>
                  <a:schemeClr val="accent1"/>
                </a:solidFill>
                <a:latin typeface="Arial"/>
                <a:ea typeface="Arial"/>
                <a:cs typeface="Arial"/>
                <a:sym typeface="Arial"/>
                <a:rtl val="0"/>
              </a:rPr>
              <a:t>Compare your list with this one:</a:t>
            </a:r>
          </a:p>
        </p:txBody>
      </p:sp>
      <p:sp>
        <p:nvSpPr>
          <p:cNvPr id="215" name="Shape 215"/>
          <p:cNvSpPr txBox="1"/>
          <p:nvPr>
            <p:ph idx="1" type="body"/>
          </p:nvPr>
        </p:nvSpPr>
        <p:spPr>
          <a:xfrm>
            <a:off x="1028700" y="1200150"/>
            <a:ext cx="8115300" cy="5657848"/>
          </a:xfrm>
          <a:prstGeom prst="rect">
            <a:avLst/>
          </a:prstGeom>
          <a:solidFill>
            <a:schemeClr val="lt2"/>
          </a:solidFill>
          <a:ln>
            <a:noFill/>
          </a:ln>
        </p:spPr>
        <p:txBody>
          <a:bodyPr anchorCtr="0" anchor="t" bIns="45700" lIns="91425" rIns="91425" tIns="45700">
            <a:noAutofit/>
          </a:bodyPr>
          <a:lstStyle/>
          <a:p>
            <a:pPr indent="0" lvl="1" marL="0" marR="0" rtl="0" algn="l">
              <a:lnSpc>
                <a:spcPct val="100000"/>
              </a:lnSpc>
              <a:spcBef>
                <a:spcPts val="0"/>
              </a:spcBef>
              <a:spcAft>
                <a:spcPts val="0"/>
              </a:spcAft>
              <a:buClr>
                <a:schemeClr val="accent1"/>
              </a:buClr>
              <a:buFont typeface="Arial"/>
              <a:buNone/>
            </a:pPr>
            <a:r>
              <a:t/>
            </a:r>
            <a:endParaRPr b="1" baseline="0" i="0" sz="2800" u="none" cap="none" strike="noStrike">
              <a:solidFill>
                <a:schemeClr val="accent1"/>
              </a:solidFill>
              <a:latin typeface="Arial"/>
              <a:ea typeface="Arial"/>
              <a:cs typeface="Arial"/>
              <a:sym typeface="Arial"/>
              <a:rtl val="0"/>
            </a:endParaRPr>
          </a:p>
          <a:p>
            <a:pPr indent="-246380" lvl="1" marL="640080" marR="0" rtl="0" algn="l">
              <a:lnSpc>
                <a:spcPct val="100000"/>
              </a:lnSpc>
              <a:spcBef>
                <a:spcPts val="550"/>
              </a:spcBef>
              <a:spcAft>
                <a:spcPts val="0"/>
              </a:spcAft>
              <a:buClr>
                <a:schemeClr val="accent1"/>
              </a:buClr>
              <a:buSzPct val="101190"/>
              <a:buFont typeface="Arial"/>
              <a:buChar char="•"/>
            </a:pPr>
            <a:r>
              <a:rPr b="1" baseline="0" i="0" lang="en-US" sz="2800" u="none" cap="none" strike="noStrike">
                <a:solidFill>
                  <a:schemeClr val="dk1"/>
                </a:solidFill>
                <a:latin typeface="Arial"/>
                <a:ea typeface="Arial"/>
                <a:cs typeface="Arial"/>
                <a:sym typeface="Arial"/>
                <a:rtl val="0"/>
              </a:rPr>
              <a:t>Provide ST and CT with program information</a:t>
            </a:r>
          </a:p>
          <a:p>
            <a:pPr indent="-246380" lvl="1" marL="640080" marR="0" rtl="0" algn="l">
              <a:lnSpc>
                <a:spcPct val="100000"/>
              </a:lnSpc>
              <a:spcBef>
                <a:spcPts val="550"/>
              </a:spcBef>
              <a:spcAft>
                <a:spcPts val="0"/>
              </a:spcAft>
              <a:buClr>
                <a:schemeClr val="accent1"/>
              </a:buClr>
              <a:buSzPct val="101190"/>
              <a:buFont typeface="Arial"/>
              <a:buChar char="•"/>
            </a:pPr>
            <a:r>
              <a:rPr b="1" baseline="0" i="0" lang="en-US" sz="2800" u="none" cap="none" strike="noStrike">
                <a:solidFill>
                  <a:schemeClr val="dk1"/>
                </a:solidFill>
                <a:latin typeface="Arial"/>
                <a:ea typeface="Arial"/>
                <a:cs typeface="Arial"/>
                <a:sym typeface="Arial"/>
                <a:rtl val="0"/>
              </a:rPr>
              <a:t>Lend best practice expertise and perspective</a:t>
            </a:r>
          </a:p>
          <a:p>
            <a:pPr indent="-246380" lvl="1" marL="640080" marR="0" rtl="0" algn="l">
              <a:lnSpc>
                <a:spcPct val="100000"/>
              </a:lnSpc>
              <a:spcBef>
                <a:spcPts val="550"/>
              </a:spcBef>
              <a:spcAft>
                <a:spcPts val="0"/>
              </a:spcAft>
              <a:buClr>
                <a:schemeClr val="accent1"/>
              </a:buClr>
              <a:buSzPct val="101190"/>
              <a:buFont typeface="Arial"/>
              <a:buChar char="•"/>
            </a:pPr>
            <a:r>
              <a:rPr b="1" baseline="0" i="0" lang="en-US" sz="2800" u="none" cap="none" strike="noStrike">
                <a:solidFill>
                  <a:schemeClr val="dk1"/>
                </a:solidFill>
                <a:latin typeface="Arial"/>
                <a:ea typeface="Arial"/>
                <a:cs typeface="Arial"/>
                <a:sym typeface="Arial"/>
                <a:rtl val="0"/>
              </a:rPr>
              <a:t>Support use of co-teaching strategies</a:t>
            </a:r>
          </a:p>
          <a:p>
            <a:pPr indent="-246380" lvl="1" marL="640080" marR="0" rtl="0" algn="l">
              <a:lnSpc>
                <a:spcPct val="100000"/>
              </a:lnSpc>
              <a:spcBef>
                <a:spcPts val="550"/>
              </a:spcBef>
              <a:spcAft>
                <a:spcPts val="0"/>
              </a:spcAft>
              <a:buClr>
                <a:schemeClr val="accent1"/>
              </a:buClr>
              <a:buSzPct val="101190"/>
              <a:buFont typeface="Arial"/>
              <a:buChar char="•"/>
            </a:pPr>
            <a:r>
              <a:rPr b="1" baseline="0" i="0" lang="en-US" sz="2800" u="none" cap="none" strike="noStrike">
                <a:solidFill>
                  <a:schemeClr val="dk1"/>
                </a:solidFill>
                <a:latin typeface="Arial"/>
                <a:ea typeface="Arial"/>
                <a:cs typeface="Arial"/>
                <a:sym typeface="Arial"/>
                <a:rtl val="0"/>
              </a:rPr>
              <a:t>Confer with CT and ST frequently to continually assess and guide ST progress</a:t>
            </a:r>
          </a:p>
          <a:p>
            <a:pPr indent="-246380" lvl="1" marL="640080" marR="0" rtl="0" algn="l">
              <a:lnSpc>
                <a:spcPct val="100000"/>
              </a:lnSpc>
              <a:spcBef>
                <a:spcPts val="550"/>
              </a:spcBef>
              <a:spcAft>
                <a:spcPts val="0"/>
              </a:spcAft>
              <a:buClr>
                <a:schemeClr val="accent1"/>
              </a:buClr>
              <a:buSzPct val="101190"/>
              <a:buFont typeface="Arial"/>
              <a:buChar char="•"/>
            </a:pPr>
            <a:r>
              <a:rPr b="1" baseline="0" i="0" lang="en-US" sz="2800" u="none" cap="none" strike="noStrike">
                <a:solidFill>
                  <a:schemeClr val="dk1"/>
                </a:solidFill>
                <a:latin typeface="Arial"/>
                <a:ea typeface="Arial"/>
                <a:cs typeface="Arial"/>
                <a:sym typeface="Arial"/>
                <a:rtl val="0"/>
              </a:rPr>
              <a:t>Provide leadership and intervention as needed</a:t>
            </a:r>
          </a:p>
        </p:txBody>
      </p:sp>
      <p:sp>
        <p:nvSpPr>
          <p:cNvPr id="216" name="Shape 21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18</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animEffect filter="fade" transition="in">
                                      <p:cBhvr>
                                        <p:cTn dur="1000"/>
                                        <p:tgtEl>
                                          <p:spTgt spid="215">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15">
                                            <p:txEl>
                                              <p:pRg end="1" st="1"/>
                                            </p:txEl>
                                          </p:spTgt>
                                        </p:tgtEl>
                                        <p:attrNameLst>
                                          <p:attrName>style.visibility</p:attrName>
                                        </p:attrNameLst>
                                      </p:cBhvr>
                                      <p:to>
                                        <p:strVal val="visible"/>
                                      </p:to>
                                    </p:set>
                                    <p:animEffect filter="fade" transition="in">
                                      <p:cBhvr>
                                        <p:cTn dur="1000"/>
                                        <p:tgtEl>
                                          <p:spTgt spid="215">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215">
                                            <p:txEl>
                                              <p:pRg end="2" st="2"/>
                                            </p:txEl>
                                          </p:spTgt>
                                        </p:tgtEl>
                                        <p:attrNameLst>
                                          <p:attrName>style.visibility</p:attrName>
                                        </p:attrNameLst>
                                      </p:cBhvr>
                                      <p:to>
                                        <p:strVal val="visible"/>
                                      </p:to>
                                    </p:set>
                                    <p:animEffect filter="fade" transition="in">
                                      <p:cBhvr>
                                        <p:cTn dur="1000"/>
                                        <p:tgtEl>
                                          <p:spTgt spid="215">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215">
                                            <p:txEl>
                                              <p:pRg end="3" st="3"/>
                                            </p:txEl>
                                          </p:spTgt>
                                        </p:tgtEl>
                                        <p:attrNameLst>
                                          <p:attrName>style.visibility</p:attrName>
                                        </p:attrNameLst>
                                      </p:cBhvr>
                                      <p:to>
                                        <p:strVal val="visible"/>
                                      </p:to>
                                    </p:set>
                                    <p:animEffect filter="fade" transition="in">
                                      <p:cBhvr>
                                        <p:cTn dur="1000"/>
                                        <p:tgtEl>
                                          <p:spTgt spid="215">
                                            <p:txEl>
                                              <p:pRg end="3" st="3"/>
                                            </p:txEl>
                                          </p:spTgt>
                                        </p:tgtEl>
                                      </p:cBhvr>
                                    </p:animEffect>
                                  </p:childTnLst>
                                </p:cTn>
                              </p:par>
                              <p:par>
                                <p:cTn fill="hold" nodeType="withEffect" presetClass="entr" presetID="10" presetSubtype="0">
                                  <p:stCondLst>
                                    <p:cond delay="0"/>
                                  </p:stCondLst>
                                  <p:childTnLst>
                                    <p:set>
                                      <p:cBhvr>
                                        <p:cTn dur="1" fill="hold">
                                          <p:stCondLst>
                                            <p:cond delay="0"/>
                                          </p:stCondLst>
                                        </p:cTn>
                                        <p:tgtEl>
                                          <p:spTgt spid="215">
                                            <p:txEl>
                                              <p:pRg end="4" st="4"/>
                                            </p:txEl>
                                          </p:spTgt>
                                        </p:tgtEl>
                                        <p:attrNameLst>
                                          <p:attrName>style.visibility</p:attrName>
                                        </p:attrNameLst>
                                      </p:cBhvr>
                                      <p:to>
                                        <p:strVal val="visible"/>
                                      </p:to>
                                    </p:set>
                                    <p:animEffect filter="fade" transition="in">
                                      <p:cBhvr>
                                        <p:cTn dur="1000"/>
                                        <p:tgtEl>
                                          <p:spTgt spid="215">
                                            <p:txEl>
                                              <p:pRg end="4" st="4"/>
                                            </p:txEl>
                                          </p:spTgt>
                                        </p:tgtEl>
                                      </p:cBhvr>
                                    </p:animEffect>
                                  </p:childTnLst>
                                </p:cTn>
                              </p:par>
                              <p:par>
                                <p:cTn fill="hold" nodeType="withEffect" presetClass="entr" presetID="10" presetSubtype="0">
                                  <p:stCondLst>
                                    <p:cond delay="0"/>
                                  </p:stCondLst>
                                  <p:childTnLst>
                                    <p:set>
                                      <p:cBhvr>
                                        <p:cTn dur="1" fill="hold">
                                          <p:stCondLst>
                                            <p:cond delay="0"/>
                                          </p:stCondLst>
                                        </p:cTn>
                                        <p:tgtEl>
                                          <p:spTgt spid="215">
                                            <p:txEl>
                                              <p:pRg end="5" st="5"/>
                                            </p:txEl>
                                          </p:spTgt>
                                        </p:tgtEl>
                                        <p:attrNameLst>
                                          <p:attrName>style.visibility</p:attrName>
                                        </p:attrNameLst>
                                      </p:cBhvr>
                                      <p:to>
                                        <p:strVal val="visible"/>
                                      </p:to>
                                    </p:set>
                                    <p:animEffect filter="fade" transition="in">
                                      <p:cBhvr>
                                        <p:cTn dur="1000"/>
                                        <p:tgtEl>
                                          <p:spTgt spid="21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21" name="Shape 221"/>
        <p:cNvGrpSpPr/>
        <p:nvPr/>
      </p:nvGrpSpPr>
      <p:grpSpPr>
        <a:xfrm>
          <a:off x="0" y="0"/>
          <a:ext cx="0" cy="0"/>
          <a:chOff x="0" y="0"/>
          <a:chExt cx="0" cy="0"/>
        </a:xfrm>
      </p:grpSpPr>
      <p:sp>
        <p:nvSpPr>
          <p:cNvPr id="222" name="Shape 222"/>
          <p:cNvSpPr txBox="1"/>
          <p:nvPr>
            <p:ph type="title"/>
          </p:nvPr>
        </p:nvSpPr>
        <p:spPr>
          <a:xfrm>
            <a:off x="1009650" y="0"/>
            <a:ext cx="8134350" cy="1800223"/>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Student Teacher Responsibilities</a:t>
            </a:r>
          </a:p>
        </p:txBody>
      </p:sp>
      <p:sp>
        <p:nvSpPr>
          <p:cNvPr id="223" name="Shape 223"/>
          <p:cNvSpPr txBox="1"/>
          <p:nvPr>
            <p:ph idx="1" type="body"/>
          </p:nvPr>
        </p:nvSpPr>
        <p:spPr>
          <a:xfrm>
            <a:off x="1009650" y="1800224"/>
            <a:ext cx="8134348" cy="5057775"/>
          </a:xfrm>
          <a:prstGeom prst="rect">
            <a:avLst/>
          </a:prstGeom>
          <a:solidFill>
            <a:schemeClr val="lt2"/>
          </a:solidFill>
          <a:ln>
            <a:noFill/>
          </a:ln>
        </p:spPr>
        <p:txBody>
          <a:bodyPr anchorCtr="0" anchor="t" bIns="45700" lIns="91425" rIns="91425" tIns="45700">
            <a:noAutofit/>
          </a:bodyPr>
          <a:lstStyle/>
          <a:p>
            <a:pPr indent="0" lvl="1" marL="0" marR="0" rtl="0" algn="l">
              <a:lnSpc>
                <a:spcPct val="100000"/>
              </a:lnSpc>
              <a:spcBef>
                <a:spcPts val="0"/>
              </a:spcBef>
              <a:spcAft>
                <a:spcPts val="0"/>
              </a:spcAft>
              <a:buClr>
                <a:schemeClr val="accent1"/>
              </a:buClr>
              <a:buSzPct val="25000"/>
              <a:buFont typeface="Arial"/>
              <a:buNone/>
            </a:pPr>
            <a:br>
              <a:rPr b="0" baseline="0" i="0" lang="en-US" sz="2800" u="none" cap="none" strike="noStrike">
                <a:solidFill>
                  <a:schemeClr val="dk1"/>
                </a:solidFill>
                <a:latin typeface="Arial"/>
                <a:ea typeface="Arial"/>
                <a:cs typeface="Arial"/>
                <a:sym typeface="Arial"/>
                <a:rtl val="0"/>
              </a:rPr>
            </a:br>
            <a:r>
              <a:rPr b="0" baseline="0" i="0" lang="en-US" sz="2800" u="none" cap="none" strike="noStrike">
                <a:solidFill>
                  <a:schemeClr val="dk1"/>
                </a:solidFill>
                <a:latin typeface="Arial"/>
                <a:ea typeface="Arial"/>
                <a:cs typeface="Arial"/>
                <a:sym typeface="Arial"/>
                <a:rtl val="0"/>
              </a:rPr>
              <a:t>	</a:t>
            </a:r>
          </a:p>
        </p:txBody>
      </p:sp>
      <p:sp>
        <p:nvSpPr>
          <p:cNvPr id="224" name="Shape 224"/>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13</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29" name="Shape 229"/>
        <p:cNvGrpSpPr/>
        <p:nvPr/>
      </p:nvGrpSpPr>
      <p:grpSpPr>
        <a:xfrm>
          <a:off x="0" y="0"/>
          <a:ext cx="0" cy="0"/>
          <a:chOff x="0" y="0"/>
          <a:chExt cx="0" cy="0"/>
        </a:xfrm>
      </p:grpSpPr>
      <p:sp>
        <p:nvSpPr>
          <p:cNvPr id="230" name="Shape 230"/>
          <p:cNvSpPr txBox="1"/>
          <p:nvPr>
            <p:ph type="title"/>
          </p:nvPr>
        </p:nvSpPr>
        <p:spPr>
          <a:xfrm>
            <a:off x="1000125" y="0"/>
            <a:ext cx="8143873" cy="15240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Compare your list with this one:</a:t>
            </a:r>
          </a:p>
        </p:txBody>
      </p:sp>
      <p:sp>
        <p:nvSpPr>
          <p:cNvPr id="231" name="Shape 231"/>
          <p:cNvSpPr txBox="1"/>
          <p:nvPr>
            <p:ph idx="1" type="body"/>
          </p:nvPr>
        </p:nvSpPr>
        <p:spPr>
          <a:xfrm>
            <a:off x="990600" y="1219200"/>
            <a:ext cx="4093083" cy="5638800"/>
          </a:xfrm>
          <a:prstGeom prst="rect">
            <a:avLst/>
          </a:prstGeom>
          <a:solidFill>
            <a:schemeClr val="lt2"/>
          </a:solidFill>
          <a:ln>
            <a:noFill/>
          </a:ln>
        </p:spPr>
        <p:txBody>
          <a:bodyPr anchorCtr="0" anchor="t" bIns="45700" lIns="91425" rIns="91425" tIns="45700">
            <a:noAutofit/>
          </a:bodyPr>
          <a:lstStyle/>
          <a:p>
            <a:pPr indent="39369" lvl="1" marL="640080" marR="0" rtl="0" algn="l">
              <a:lnSpc>
                <a:spcPct val="100000"/>
              </a:lnSpc>
              <a:spcBef>
                <a:spcPts val="0"/>
              </a:spcBef>
              <a:spcAft>
                <a:spcPts val="0"/>
              </a:spcAft>
              <a:buClr>
                <a:schemeClr val="accent1"/>
              </a:buClr>
              <a:buFont typeface="Arial"/>
              <a:buNone/>
            </a:pPr>
            <a:r>
              <a:t/>
            </a:r>
            <a:endParaRPr b="0" baseline="0" i="0" sz="1800" u="none" cap="none" strike="noStrike">
              <a:solidFill>
                <a:schemeClr val="dk1"/>
              </a:solidFill>
              <a:latin typeface="Arial"/>
              <a:ea typeface="Arial"/>
              <a:cs typeface="Arial"/>
              <a:sym typeface="Arial"/>
              <a:rtl val="0"/>
            </a:endParaRP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Follow policies and procedures</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Learn about material, curriculum, standards</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Practice co-teaching strategies</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Maintain appropriate teacher-student relationship</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Dress, speak, act appropriately</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Serve as role model for students</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Be punctual, prepared present every day</a:t>
            </a:r>
          </a:p>
          <a:p>
            <a:pPr indent="-67309" lvl="0" marL="365760" marR="0" rtl="0" algn="l">
              <a:lnSpc>
                <a:spcPct val="100000"/>
              </a:lnSpc>
              <a:spcBef>
                <a:spcPts val="600"/>
              </a:spcBef>
              <a:spcAft>
                <a:spcPts val="0"/>
              </a:spcAft>
              <a:buClr>
                <a:schemeClr val="accent1"/>
              </a:buClr>
              <a:buFont typeface="Arial"/>
              <a:buNone/>
            </a:pPr>
            <a:r>
              <a:t/>
            </a:r>
            <a:endParaRPr b="0" baseline="0" i="0" sz="2100" u="none" cap="none" strike="noStrike">
              <a:solidFill>
                <a:schemeClr val="dk1"/>
              </a:solidFill>
              <a:latin typeface="Arial"/>
              <a:ea typeface="Arial"/>
              <a:cs typeface="Arial"/>
              <a:sym typeface="Arial"/>
              <a:rtl val="0"/>
            </a:endParaRPr>
          </a:p>
        </p:txBody>
      </p:sp>
      <p:sp>
        <p:nvSpPr>
          <p:cNvPr id="232" name="Shape 232"/>
          <p:cNvSpPr txBox="1"/>
          <p:nvPr>
            <p:ph idx="2" type="body"/>
          </p:nvPr>
        </p:nvSpPr>
        <p:spPr>
          <a:xfrm>
            <a:off x="5068825" y="1524000"/>
            <a:ext cx="4050791" cy="5333998"/>
          </a:xfrm>
          <a:prstGeom prst="rect">
            <a:avLst/>
          </a:prstGeom>
          <a:solidFill>
            <a:schemeClr val="lt2"/>
          </a:solidFill>
          <a:ln>
            <a:noFill/>
          </a:ln>
        </p:spPr>
        <p:txBody>
          <a:bodyPr anchorCtr="0" anchor="t" bIns="45700" lIns="91425" rIns="91425" tIns="45700">
            <a:noAutofit/>
          </a:bodyPr>
          <a:lstStyle/>
          <a:p>
            <a:pPr indent="-157480" lvl="1" marL="640080" marR="0" rtl="0" algn="l">
              <a:lnSpc>
                <a:spcPct val="100000"/>
              </a:lnSpc>
              <a:spcBef>
                <a:spcPts val="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Take initiative </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Seek constructive criticism</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Keep information confidential </a:t>
            </a:r>
          </a:p>
          <a:p>
            <a:pPr indent="-285750" lvl="1" marL="285750" marR="0" rtl="0" algn="l">
              <a:lnSpc>
                <a:spcPct val="100000"/>
              </a:lnSpc>
              <a:spcBef>
                <a:spcPts val="550"/>
              </a:spcBef>
              <a:spcAft>
                <a:spcPts val="0"/>
              </a:spcAft>
              <a:buClr>
                <a:schemeClr val="accent1"/>
              </a:buClr>
              <a:buSzPct val="101000"/>
              <a:buFont typeface="Arial"/>
              <a:buChar char="•"/>
            </a:pPr>
            <a:r>
              <a:rPr b="0" baseline="0" i="0" lang="en-US" sz="1800" u="none" cap="none" strike="noStrike">
                <a:solidFill>
                  <a:schemeClr val="dk1"/>
                </a:solidFill>
                <a:latin typeface="Arial"/>
                <a:ea typeface="Arial"/>
                <a:cs typeface="Arial"/>
                <a:sym typeface="Arial"/>
                <a:rtl val="0"/>
              </a:rPr>
              <a:t>Participate in all PD and school activities suggested CT, US</a:t>
            </a:r>
          </a:p>
          <a:p>
            <a:pPr indent="-67309" lvl="0" marL="365760" marR="0" rtl="0" algn="l">
              <a:lnSpc>
                <a:spcPct val="100000"/>
              </a:lnSpc>
              <a:spcBef>
                <a:spcPts val="600"/>
              </a:spcBef>
              <a:spcAft>
                <a:spcPts val="0"/>
              </a:spcAft>
              <a:buClr>
                <a:schemeClr val="accent1"/>
              </a:buClr>
              <a:buFont typeface="Arial"/>
              <a:buNone/>
            </a:pPr>
            <a:r>
              <a:t/>
            </a:r>
            <a:endParaRPr b="0" baseline="0" i="0" sz="2100" u="none" cap="none" strike="noStrike">
              <a:solidFill>
                <a:schemeClr val="dk1"/>
              </a:solidFill>
              <a:latin typeface="Arial"/>
              <a:ea typeface="Arial"/>
              <a:cs typeface="Arial"/>
              <a:sym typeface="Arial"/>
              <a:rtl val="0"/>
            </a:endParaRPr>
          </a:p>
        </p:txBody>
      </p:sp>
      <p:sp>
        <p:nvSpPr>
          <p:cNvPr id="233" name="Shape 23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14</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1">
                                            <p:txEl>
                                              <p:pRg end="0" st="0"/>
                                            </p:txEl>
                                          </p:spTgt>
                                        </p:tgtEl>
                                        <p:attrNameLst>
                                          <p:attrName>style.visibility</p:attrName>
                                        </p:attrNameLst>
                                      </p:cBhvr>
                                      <p:to>
                                        <p:strVal val="visible"/>
                                      </p:to>
                                    </p:set>
                                    <p:animEffect filter="fade" transition="in">
                                      <p:cBhvr>
                                        <p:cTn dur="500"/>
                                        <p:tgtEl>
                                          <p:spTgt spid="231">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1" st="1"/>
                                            </p:txEl>
                                          </p:spTgt>
                                        </p:tgtEl>
                                        <p:attrNameLst>
                                          <p:attrName>style.visibility</p:attrName>
                                        </p:attrNameLst>
                                      </p:cBhvr>
                                      <p:to>
                                        <p:strVal val="visible"/>
                                      </p:to>
                                    </p:set>
                                    <p:animEffect filter="fade" transition="in">
                                      <p:cBhvr>
                                        <p:cTn dur="500"/>
                                        <p:tgtEl>
                                          <p:spTgt spid="231">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2" st="2"/>
                                            </p:txEl>
                                          </p:spTgt>
                                        </p:tgtEl>
                                        <p:attrNameLst>
                                          <p:attrName>style.visibility</p:attrName>
                                        </p:attrNameLst>
                                      </p:cBhvr>
                                      <p:to>
                                        <p:strVal val="visible"/>
                                      </p:to>
                                    </p:set>
                                    <p:animEffect filter="fade" transition="in">
                                      <p:cBhvr>
                                        <p:cTn dur="500"/>
                                        <p:tgtEl>
                                          <p:spTgt spid="231">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3" st="3"/>
                                            </p:txEl>
                                          </p:spTgt>
                                        </p:tgtEl>
                                        <p:attrNameLst>
                                          <p:attrName>style.visibility</p:attrName>
                                        </p:attrNameLst>
                                      </p:cBhvr>
                                      <p:to>
                                        <p:strVal val="visible"/>
                                      </p:to>
                                    </p:set>
                                    <p:animEffect filter="fade" transition="in">
                                      <p:cBhvr>
                                        <p:cTn dur="500"/>
                                        <p:tgtEl>
                                          <p:spTgt spid="231">
                                            <p:txEl>
                                              <p:pRg end="3" st="3"/>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4" st="4"/>
                                            </p:txEl>
                                          </p:spTgt>
                                        </p:tgtEl>
                                        <p:attrNameLst>
                                          <p:attrName>style.visibility</p:attrName>
                                        </p:attrNameLst>
                                      </p:cBhvr>
                                      <p:to>
                                        <p:strVal val="visible"/>
                                      </p:to>
                                    </p:set>
                                    <p:animEffect filter="fade" transition="in">
                                      <p:cBhvr>
                                        <p:cTn dur="500"/>
                                        <p:tgtEl>
                                          <p:spTgt spid="231">
                                            <p:txEl>
                                              <p:pRg end="4" st="4"/>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5" st="5"/>
                                            </p:txEl>
                                          </p:spTgt>
                                        </p:tgtEl>
                                        <p:attrNameLst>
                                          <p:attrName>style.visibility</p:attrName>
                                        </p:attrNameLst>
                                      </p:cBhvr>
                                      <p:to>
                                        <p:strVal val="visible"/>
                                      </p:to>
                                    </p:set>
                                    <p:animEffect filter="fade" transition="in">
                                      <p:cBhvr>
                                        <p:cTn dur="500"/>
                                        <p:tgtEl>
                                          <p:spTgt spid="231">
                                            <p:txEl>
                                              <p:pRg end="5" st="5"/>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6" st="6"/>
                                            </p:txEl>
                                          </p:spTgt>
                                        </p:tgtEl>
                                        <p:attrNameLst>
                                          <p:attrName>style.visibility</p:attrName>
                                        </p:attrNameLst>
                                      </p:cBhvr>
                                      <p:to>
                                        <p:strVal val="visible"/>
                                      </p:to>
                                    </p:set>
                                    <p:animEffect filter="fade" transition="in">
                                      <p:cBhvr>
                                        <p:cTn dur="500"/>
                                        <p:tgtEl>
                                          <p:spTgt spid="231">
                                            <p:txEl>
                                              <p:pRg end="6" st="6"/>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7" st="7"/>
                                            </p:txEl>
                                          </p:spTgt>
                                        </p:tgtEl>
                                        <p:attrNameLst>
                                          <p:attrName>style.visibility</p:attrName>
                                        </p:attrNameLst>
                                      </p:cBhvr>
                                      <p:to>
                                        <p:strVal val="visible"/>
                                      </p:to>
                                    </p:set>
                                    <p:animEffect filter="fade" transition="in">
                                      <p:cBhvr>
                                        <p:cTn dur="500"/>
                                        <p:tgtEl>
                                          <p:spTgt spid="231">
                                            <p:txEl>
                                              <p:pRg end="7" st="7"/>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1">
                                            <p:txEl>
                                              <p:pRg end="8" st="8"/>
                                            </p:txEl>
                                          </p:spTgt>
                                        </p:tgtEl>
                                        <p:attrNameLst>
                                          <p:attrName>style.visibility</p:attrName>
                                        </p:attrNameLst>
                                      </p:cBhvr>
                                      <p:to>
                                        <p:strVal val="visible"/>
                                      </p:to>
                                    </p:set>
                                    <p:animEffect filter="fade" transition="in">
                                      <p:cBhvr>
                                        <p:cTn dur="500"/>
                                        <p:tgtEl>
                                          <p:spTgt spid="23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Seminar Facilitators</a:t>
            </a:r>
          </a:p>
        </p:txBody>
      </p:sp>
      <p:sp>
        <p:nvSpPr>
          <p:cNvPr id="104" name="Shape 104"/>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6096" lvl="0" marL="82296" marR="0" rtl="0" algn="ctr">
              <a:lnSpc>
                <a:spcPct val="100000"/>
              </a:lnSpc>
              <a:spcBef>
                <a:spcPts val="600"/>
              </a:spcBef>
              <a:spcAft>
                <a:spcPts val="0"/>
              </a:spcAft>
              <a:buClr>
                <a:schemeClr val="accent1"/>
              </a:buClr>
              <a:buSzPct val="25000"/>
              <a:buFont typeface="Arial"/>
              <a:buNone/>
            </a:pPr>
            <a:r>
              <a:rPr b="1" baseline="0" i="0" lang="en-US" sz="2000" u="none" cap="none" strike="noStrike">
                <a:solidFill>
                  <a:schemeClr val="dk1"/>
                </a:solidFill>
                <a:latin typeface="Arial"/>
                <a:ea typeface="Arial"/>
                <a:cs typeface="Arial"/>
                <a:sym typeface="Arial"/>
                <a:rtl val="0"/>
              </a:rPr>
              <a:t>Assisted by:</a:t>
            </a:r>
          </a:p>
          <a:p>
            <a:pPr indent="-6096" lvl="0" marL="82296" marR="0" rtl="0" algn="ctr">
              <a:lnSpc>
                <a:spcPct val="100000"/>
              </a:lnSpc>
              <a:spcBef>
                <a:spcPts val="600"/>
              </a:spcBef>
              <a:spcAft>
                <a:spcPts val="0"/>
              </a:spcAft>
              <a:buClr>
                <a:schemeClr val="accent1"/>
              </a:buClr>
              <a:buSzPct val="25000"/>
              <a:buFont typeface="Arial"/>
              <a:buNone/>
            </a:pPr>
            <a:r>
              <a:rPr b="1" baseline="0" i="0" lang="en-US" sz="2000" u="none" cap="none" strike="noStrike">
                <a:solidFill>
                  <a:schemeClr val="dk1"/>
                </a:solidFill>
                <a:latin typeface="Arial"/>
                <a:ea typeface="Arial"/>
                <a:cs typeface="Arial"/>
                <a:sym typeface="Arial"/>
                <a:rtl val="0"/>
              </a:rPr>
              <a:t>	Julie Cleary and Mary Henderson</a:t>
            </a:r>
          </a:p>
          <a:p>
            <a:pPr indent="-6096" lvl="0" marL="82296" marR="0" rtl="0" algn="ctr">
              <a:lnSpc>
                <a:spcPct val="100000"/>
              </a:lnSpc>
              <a:spcBef>
                <a:spcPts val="600"/>
              </a:spcBef>
              <a:spcAft>
                <a:spcPts val="0"/>
              </a:spcAft>
              <a:buClr>
                <a:schemeClr val="accent1"/>
              </a:buClr>
              <a:buSzPct val="25000"/>
              <a:buFont typeface="Arial"/>
              <a:buNone/>
            </a:pPr>
            <a:r>
              <a:rPr b="1" baseline="0" i="0" lang="en-US" sz="2000" u="none" cap="none" strike="noStrike">
                <a:solidFill>
                  <a:schemeClr val="dk1"/>
                </a:solidFill>
                <a:latin typeface="Arial"/>
                <a:ea typeface="Arial"/>
                <a:cs typeface="Arial"/>
                <a:sym typeface="Arial"/>
                <a:rtl val="0"/>
              </a:rPr>
              <a:t>	University of Kentucky</a:t>
            </a:r>
          </a:p>
          <a:p>
            <a:pPr indent="-6096" lvl="0" marL="82296" marR="0" rtl="0" algn="l">
              <a:lnSpc>
                <a:spcPct val="100000"/>
              </a:lnSpc>
              <a:spcBef>
                <a:spcPts val="600"/>
              </a:spcBef>
              <a:spcAft>
                <a:spcPts val="0"/>
              </a:spcAft>
              <a:buClr>
                <a:schemeClr val="accent1"/>
              </a:buClr>
              <a:buSzPct val="25000"/>
              <a:buFont typeface="Arial"/>
              <a:buNone/>
            </a:pPr>
            <a:r>
              <a:rPr b="0" baseline="0" i="0" lang="en-US" sz="2400" u="none" cap="none" strike="noStrike">
                <a:solidFill>
                  <a:schemeClr val="dk1"/>
                </a:solidFill>
                <a:latin typeface="Arial"/>
                <a:ea typeface="Arial"/>
                <a:cs typeface="Arial"/>
                <a:sym typeface="Arial"/>
                <a:rtl val="0"/>
              </a:rPr>
              <a:t>		</a:t>
            </a:r>
          </a:p>
        </p:txBody>
      </p:sp>
      <p:sp>
        <p:nvSpPr>
          <p:cNvPr id="105" name="Shape 105"/>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2</a:t>
            </a:r>
          </a:p>
        </p:txBody>
      </p:sp>
      <p:graphicFrame>
        <p:nvGraphicFramePr>
          <p:cNvPr id="106" name="Shape 106"/>
          <p:cNvGraphicFramePr/>
          <p:nvPr/>
        </p:nvGraphicFramePr>
        <p:xfrm>
          <a:off x="1752600" y="1981200"/>
          <a:ext cx="3000000" cy="3000000"/>
        </p:xfrm>
        <a:graphic>
          <a:graphicData uri="http://schemas.openxmlformats.org/drawingml/2006/table">
            <a:tbl>
              <a:tblPr>
                <a:noFill/>
                <a:tableStyleId>{5AD1DAD8-F714-458A-8383-D34CFB7092FA}</a:tableStyleId>
              </a:tblPr>
              <a:tblGrid>
                <a:gridCol w="3048000"/>
                <a:gridCol w="3454725"/>
              </a:tblGrid>
              <a:tr h="1066800">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1" baseline="0" lang="en-US" sz="2000" u="none" cap="none" strike="noStrike">
                          <a:rtl val="0"/>
                        </a:rPr>
                        <a:t>Sharon Brennan</a:t>
                      </a:r>
                    </a:p>
                    <a:p>
                      <a:pPr indent="0" lvl="0" marL="0" marR="0" rtl="0" algn="ctr">
                        <a:lnSpc>
                          <a:spcPct val="100000"/>
                        </a:lnSpc>
                        <a:spcBef>
                          <a:spcPts val="0"/>
                        </a:spcBef>
                        <a:spcAft>
                          <a:spcPts val="0"/>
                        </a:spcAft>
                        <a:buClr>
                          <a:srgbClr val="000000"/>
                        </a:buClr>
                        <a:buSzPct val="25000"/>
                        <a:buFont typeface="Arial"/>
                        <a:buNone/>
                      </a:pPr>
                      <a:r>
                        <a:rPr b="1" baseline="0" lang="en-US" sz="2000" u="none" cap="none" strike="noStrike">
                          <a:rtl val="0"/>
                        </a:rPr>
                        <a:t>University of Kentucky</a:t>
                      </a:r>
                    </a:p>
                  </a:txBody>
                  <a:tcPr marT="45725" marB="45725" marR="91450" marL="91450">
                    <a:lnL cap="flat" w="9525">
                      <a:solidFill>
                        <a:srgbClr val="000000">
                          <a:alpha val="0"/>
                        </a:srgbClr>
                      </a:solidFill>
                      <a:prstDash val="solid"/>
                      <a:round/>
                      <a:headEnd len="med" w="med" type="none"/>
                      <a:tailEnd len="med" w="med" type="none"/>
                    </a:lnL>
                    <a:lnR cap="flat" w="9525">
                      <a:solidFill>
                        <a:srgbClr val="000000">
                          <a:alpha val="0"/>
                        </a:srgbClr>
                      </a:solidFill>
                      <a:prstDash val="solid"/>
                      <a:round/>
                      <a:headEnd len="med" w="med" type="none"/>
                      <a:tailEnd len="med" w="med" type="none"/>
                    </a:lnR>
                    <a:lnT cap="flat" w="9525">
                      <a:solidFill>
                        <a:srgbClr val="000000">
                          <a:alpha val="0"/>
                        </a:srgbClr>
                      </a:solidFill>
                      <a:prstDash val="solid"/>
                      <a:round/>
                      <a:headEnd len="med" w="med" type="none"/>
                      <a:tailEnd len="med" w="med" type="none"/>
                    </a:lnT>
                    <a:lnB cap="flat" w="9525">
                      <a:solidFill>
                        <a:srgbClr val="000000">
                          <a:alpha val="0"/>
                        </a:srgbClr>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1" baseline="0" lang="en-US" sz="2000" u="none" cap="none" strike="noStrike">
                          <a:rtl val="0"/>
                        </a:rPr>
                        <a:t>By’Shey McDonald</a:t>
                      </a:r>
                    </a:p>
                    <a:p>
                      <a:pPr indent="0" lvl="0" marL="0" marR="0" rtl="0" algn="ctr">
                        <a:lnSpc>
                          <a:spcPct val="100000"/>
                        </a:lnSpc>
                        <a:spcBef>
                          <a:spcPts val="0"/>
                        </a:spcBef>
                        <a:spcAft>
                          <a:spcPts val="0"/>
                        </a:spcAft>
                        <a:buClr>
                          <a:srgbClr val="000000"/>
                        </a:buClr>
                        <a:buSzPct val="25000"/>
                        <a:buFont typeface="Arial"/>
                        <a:buNone/>
                      </a:pPr>
                      <a:r>
                        <a:rPr b="1" baseline="0" lang="en-US" sz="2000" u="none" cap="none" strike="noStrike">
                          <a:rtl val="0"/>
                        </a:rPr>
                        <a:t>Liberty Elementary School</a:t>
                      </a:r>
                    </a:p>
                  </a:txBody>
                  <a:tcPr marT="45725" marB="45725" marR="91450" marL="91450">
                    <a:lnL cap="flat" w="9525">
                      <a:solidFill>
                        <a:srgbClr val="000000">
                          <a:alpha val="0"/>
                        </a:srgbClr>
                      </a:solidFill>
                      <a:prstDash val="solid"/>
                      <a:round/>
                      <a:headEnd len="med" w="med" type="none"/>
                      <a:tailEnd len="med" w="med" type="none"/>
                    </a:lnL>
                    <a:lnR cap="flat" w="9525">
                      <a:solidFill>
                        <a:srgbClr val="000000">
                          <a:alpha val="0"/>
                        </a:srgbClr>
                      </a:solidFill>
                      <a:prstDash val="solid"/>
                      <a:round/>
                      <a:headEnd len="med" w="med" type="none"/>
                      <a:tailEnd len="med" w="med" type="none"/>
                    </a:lnR>
                    <a:lnT cap="flat" w="9525">
                      <a:solidFill>
                        <a:srgbClr val="000000">
                          <a:alpha val="0"/>
                        </a:srgbClr>
                      </a:solidFill>
                      <a:prstDash val="solid"/>
                      <a:round/>
                      <a:headEnd len="med" w="med" type="none"/>
                      <a:tailEnd len="med" w="med" type="none"/>
                    </a:lnT>
                    <a:lnB cap="flat" w="9525">
                      <a:solidFill>
                        <a:srgbClr val="000000">
                          <a:alpha val="0"/>
                        </a:srgbClr>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38" name="Shape 238"/>
        <p:cNvGrpSpPr/>
        <p:nvPr/>
      </p:nvGrpSpPr>
      <p:grpSpPr>
        <a:xfrm>
          <a:off x="0" y="0"/>
          <a:ext cx="0" cy="0"/>
          <a:chOff x="0" y="0"/>
          <a:chExt cx="0" cy="0"/>
        </a:xfrm>
      </p:grpSpPr>
      <p:sp>
        <p:nvSpPr>
          <p:cNvPr id="239" name="Shape 239"/>
          <p:cNvSpPr txBox="1"/>
          <p:nvPr>
            <p:ph type="title"/>
          </p:nvPr>
        </p:nvSpPr>
        <p:spPr>
          <a:xfrm>
            <a:off x="1028700" y="0"/>
            <a:ext cx="8115300" cy="1371599"/>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200" u="none" cap="none" strike="noStrike">
                <a:solidFill>
                  <a:schemeClr val="accent1"/>
                </a:solidFill>
                <a:latin typeface="Arial"/>
                <a:ea typeface="Arial"/>
                <a:cs typeface="Arial"/>
                <a:sym typeface="Arial"/>
                <a:rtl val="0"/>
              </a:rPr>
            </a:br>
            <a:r>
              <a:rPr b="1" baseline="0" i="0" lang="en-US" sz="3200" u="none" cap="none" strike="noStrike">
                <a:solidFill>
                  <a:schemeClr val="accent1"/>
                </a:solidFill>
                <a:latin typeface="Arial"/>
                <a:ea typeface="Arial"/>
                <a:cs typeface="Arial"/>
                <a:sym typeface="Arial"/>
                <a:rtl val="0"/>
              </a:rPr>
              <a:t>University Policies and Procedures:</a:t>
            </a:r>
            <a:br>
              <a:rPr b="1" baseline="0" i="0" lang="en-US" sz="3200" u="none" cap="none" strike="noStrike">
                <a:solidFill>
                  <a:schemeClr val="accent1"/>
                </a:solidFill>
                <a:latin typeface="Arial"/>
                <a:ea typeface="Arial"/>
                <a:cs typeface="Arial"/>
                <a:sym typeface="Arial"/>
                <a:rtl val="0"/>
              </a:rPr>
            </a:br>
          </a:p>
        </p:txBody>
      </p:sp>
      <p:sp>
        <p:nvSpPr>
          <p:cNvPr id="240" name="Shape 240"/>
          <p:cNvSpPr txBox="1"/>
          <p:nvPr>
            <p:ph idx="1" type="body"/>
          </p:nvPr>
        </p:nvSpPr>
        <p:spPr>
          <a:xfrm>
            <a:off x="1028700" y="1200150"/>
            <a:ext cx="8115300" cy="5657848"/>
          </a:xfrm>
          <a:prstGeom prst="rect">
            <a:avLst/>
          </a:prstGeom>
          <a:solidFill>
            <a:schemeClr val="lt2"/>
          </a:solidFill>
          <a:ln>
            <a:noFill/>
          </a:ln>
        </p:spPr>
        <p:txBody>
          <a:bodyPr anchorCtr="0" anchor="t" bIns="45700" lIns="91425" rIns="91425" tIns="45700">
            <a:noAutofit/>
          </a:bodyPr>
          <a:lstStyle/>
          <a:p>
            <a:pPr indent="0" lvl="1" marL="0"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0" lvl="1" marL="0" marR="0" rtl="0" algn="l">
              <a:lnSpc>
                <a:spcPct val="100000"/>
              </a:lnSpc>
              <a:spcBef>
                <a:spcPts val="55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0" lvl="1" marL="0" marR="0" rtl="0" algn="l">
              <a:lnSpc>
                <a:spcPct val="100000"/>
              </a:lnSpc>
              <a:spcBef>
                <a:spcPts val="550"/>
              </a:spcBef>
              <a:spcAft>
                <a:spcPts val="0"/>
              </a:spcAft>
              <a:buClr>
                <a:schemeClr val="accent1"/>
              </a:buClr>
              <a:buSzPct val="25000"/>
              <a:buFont typeface="Arial"/>
              <a:buNone/>
            </a:pPr>
            <a:r>
              <a:rPr b="1" baseline="0" i="0" lang="en-US" sz="2800" u="sng" cap="none" strike="noStrike">
                <a:solidFill>
                  <a:schemeClr val="hlink"/>
                </a:solidFill>
                <a:latin typeface="Arial"/>
                <a:ea typeface="Arial"/>
                <a:cs typeface="Arial"/>
                <a:sym typeface="Arial"/>
                <a:hlinkClick r:id="rId3"/>
                <a:rtl val="0"/>
              </a:rPr>
              <a:t>http://education.uky.edu/OFE/sites/education.uky.edu.OFE/files/documents/FieldGuide.pdf</a:t>
            </a:r>
          </a:p>
        </p:txBody>
      </p:sp>
      <p:sp>
        <p:nvSpPr>
          <p:cNvPr id="241" name="Shape 241"/>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20</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46" name="Shape 246"/>
        <p:cNvGrpSpPr/>
        <p:nvPr/>
      </p:nvGrpSpPr>
      <p:grpSpPr>
        <a:xfrm>
          <a:off x="0" y="0"/>
          <a:ext cx="0" cy="0"/>
          <a:chOff x="0" y="0"/>
          <a:chExt cx="0" cy="0"/>
        </a:xfrm>
      </p:grpSpPr>
      <p:sp>
        <p:nvSpPr>
          <p:cNvPr id="247" name="Shape 247"/>
          <p:cNvSpPr txBox="1"/>
          <p:nvPr>
            <p:ph type="title"/>
          </p:nvPr>
        </p:nvSpPr>
        <p:spPr>
          <a:xfrm>
            <a:off x="1000125" y="0"/>
            <a:ext cx="8143873"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Supporting</a:t>
            </a:r>
            <a:r>
              <a:rPr b="0" baseline="0" i="0" lang="en-US" sz="3600" u="none" cap="none" strike="noStrike">
                <a:solidFill>
                  <a:schemeClr val="accent1"/>
                </a:solidFill>
                <a:latin typeface="Arial"/>
                <a:ea typeface="Arial"/>
                <a:cs typeface="Arial"/>
                <a:sym typeface="Arial"/>
                <a:rtl val="0"/>
              </a:rPr>
              <a:t>   </a:t>
            </a:r>
            <a:r>
              <a:rPr b="1" baseline="0" i="0" lang="en-US" sz="3600" u="none" cap="none" strike="noStrike">
                <a:solidFill>
                  <a:schemeClr val="accent1"/>
                </a:solidFill>
                <a:latin typeface="Arial"/>
                <a:ea typeface="Arial"/>
                <a:cs typeface="Arial"/>
                <a:sym typeface="Arial"/>
                <a:rtl val="0"/>
              </a:rPr>
              <a:t>Assessing</a:t>
            </a:r>
            <a:r>
              <a:rPr b="0" baseline="0" i="0" lang="en-US" sz="3600" u="none" cap="none" strike="noStrike">
                <a:solidFill>
                  <a:schemeClr val="accent1"/>
                </a:solidFill>
                <a:latin typeface="Arial"/>
                <a:ea typeface="Arial"/>
                <a:cs typeface="Arial"/>
                <a:sym typeface="Arial"/>
                <a:rtl val="0"/>
              </a:rPr>
              <a:t>    </a:t>
            </a:r>
            <a:r>
              <a:rPr b="1" baseline="0" i="0" lang="en-US" sz="3600" u="none" cap="none" strike="noStrike">
                <a:solidFill>
                  <a:schemeClr val="accent1"/>
                </a:solidFill>
                <a:latin typeface="Arial"/>
                <a:ea typeface="Arial"/>
                <a:cs typeface="Arial"/>
                <a:sym typeface="Arial"/>
                <a:rtl val="0"/>
              </a:rPr>
              <a:t>Mentoring</a:t>
            </a:r>
          </a:p>
        </p:txBody>
      </p:sp>
      <p:sp>
        <p:nvSpPr>
          <p:cNvPr id="248" name="Shape 248"/>
          <p:cNvSpPr txBox="1"/>
          <p:nvPr>
            <p:ph idx="1" type="body"/>
          </p:nvPr>
        </p:nvSpPr>
        <p:spPr>
          <a:xfrm>
            <a:off x="1000125" y="1447800"/>
            <a:ext cx="8143873" cy="5410200"/>
          </a:xfrm>
          <a:prstGeom prst="rect">
            <a:avLst/>
          </a:prstGeom>
          <a:solidFill>
            <a:schemeClr val="lt2"/>
          </a:solid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Prepare for ST arrival</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Orient ST to class and school</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Launch co-teaching partnership</a:t>
            </a:r>
          </a:p>
          <a:p>
            <a:pPr indent="-251966" lvl="2" marL="886967" marR="0" rtl="0" algn="l">
              <a:lnSpc>
                <a:spcPct val="100000"/>
              </a:lnSpc>
              <a:spcBef>
                <a:spcPts val="550"/>
              </a:spcBef>
              <a:spcAft>
                <a:spcPts val="0"/>
              </a:spcAft>
              <a:buClr>
                <a:schemeClr val="accent1"/>
              </a:buClr>
              <a:buSzPct val="100694"/>
              <a:buFont typeface="Arial"/>
              <a:buChar char="•"/>
            </a:pPr>
            <a:r>
              <a:rPr b="1" baseline="0" i="0" lang="en-US" sz="2000" u="none" cap="none" strike="noStrike">
                <a:solidFill>
                  <a:schemeClr val="dk1"/>
                </a:solidFill>
                <a:latin typeface="Arial"/>
                <a:ea typeface="Arial"/>
                <a:cs typeface="Arial"/>
                <a:sym typeface="Arial"/>
                <a:rtl val="0"/>
              </a:rPr>
              <a:t>Co-plan</a:t>
            </a:r>
          </a:p>
          <a:p>
            <a:pPr indent="-251966" lvl="2" marL="886967" marR="0" rtl="0" algn="l">
              <a:lnSpc>
                <a:spcPct val="100000"/>
              </a:lnSpc>
              <a:spcBef>
                <a:spcPts val="550"/>
              </a:spcBef>
              <a:spcAft>
                <a:spcPts val="0"/>
              </a:spcAft>
              <a:buClr>
                <a:schemeClr val="accent1"/>
              </a:buClr>
              <a:buSzPct val="100694"/>
              <a:buFont typeface="Arial"/>
              <a:buChar char="•"/>
            </a:pPr>
            <a:r>
              <a:rPr b="1" baseline="0" i="0" lang="en-US" sz="2000" u="none" cap="none" strike="noStrike">
                <a:solidFill>
                  <a:schemeClr val="dk1"/>
                </a:solidFill>
                <a:latin typeface="Arial"/>
                <a:ea typeface="Arial"/>
                <a:cs typeface="Arial"/>
                <a:sym typeface="Arial"/>
                <a:rtl val="0"/>
              </a:rPr>
              <a:t>Co-teach</a:t>
            </a:r>
          </a:p>
          <a:p>
            <a:pPr indent="-251966" lvl="2" marL="886967" marR="0" rtl="0" algn="l">
              <a:lnSpc>
                <a:spcPct val="100000"/>
              </a:lnSpc>
              <a:spcBef>
                <a:spcPts val="550"/>
              </a:spcBef>
              <a:spcAft>
                <a:spcPts val="0"/>
              </a:spcAft>
              <a:buClr>
                <a:schemeClr val="accent1"/>
              </a:buClr>
              <a:buSzPct val="100694"/>
              <a:buFont typeface="Arial"/>
              <a:buChar char="•"/>
            </a:pPr>
            <a:r>
              <a:rPr b="1" baseline="0" i="0" lang="en-US" sz="2000" u="none" cap="none" strike="noStrike">
                <a:solidFill>
                  <a:schemeClr val="dk1"/>
                </a:solidFill>
                <a:latin typeface="Arial"/>
                <a:ea typeface="Arial"/>
                <a:cs typeface="Arial"/>
                <a:sym typeface="Arial"/>
                <a:rtl val="0"/>
              </a:rPr>
              <a:t>Co-reflect</a:t>
            </a:r>
          </a:p>
          <a:p>
            <a:pPr indent="-251966" lvl="2" marL="886967" marR="0" rtl="0" algn="l">
              <a:lnSpc>
                <a:spcPct val="100000"/>
              </a:lnSpc>
              <a:spcBef>
                <a:spcPts val="550"/>
              </a:spcBef>
              <a:spcAft>
                <a:spcPts val="0"/>
              </a:spcAft>
              <a:buClr>
                <a:schemeClr val="accent1"/>
              </a:buClr>
              <a:buSzPct val="100694"/>
              <a:buFont typeface="Arial"/>
              <a:buChar char="•"/>
            </a:pPr>
            <a:r>
              <a:rPr b="1" baseline="0" i="0" lang="en-US" sz="2000" u="none" cap="none" strike="noStrike">
                <a:solidFill>
                  <a:schemeClr val="dk1"/>
                </a:solidFill>
                <a:latin typeface="Arial"/>
                <a:ea typeface="Arial"/>
                <a:cs typeface="Arial"/>
                <a:sym typeface="Arial"/>
                <a:rtl val="0"/>
              </a:rPr>
              <a:t>Assess ST progress</a:t>
            </a:r>
          </a:p>
          <a:p>
            <a:pPr indent="-48259" lvl="0" marL="365760"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48259" lvl="0" marL="365760"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48259" lvl="0" marL="365760"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48259" lvl="0" marL="365760"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p:txBody>
      </p:sp>
      <p:sp>
        <p:nvSpPr>
          <p:cNvPr id="249" name="Shape 249"/>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11</a:t>
            </a:r>
          </a:p>
        </p:txBody>
      </p:sp>
      <p:sp>
        <p:nvSpPr>
          <p:cNvPr id="250" name="Shape 250"/>
          <p:cNvSpPr/>
          <p:nvPr/>
        </p:nvSpPr>
        <p:spPr>
          <a:xfrm>
            <a:off x="3619498" y="685800"/>
            <a:ext cx="320038" cy="190500"/>
          </a:xfrm>
          <a:prstGeom prst="rightArrow">
            <a:avLst>
              <a:gd fmla="val 50000" name="adj1"/>
              <a:gd fmla="val 50000" name="adj2"/>
            </a:avLst>
          </a:prstGeom>
          <a:solidFill>
            <a:schemeClr val="accent2"/>
          </a:solidFill>
          <a:ln cap="flat"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
        <p:nvSpPr>
          <p:cNvPr id="251" name="Shape 251"/>
          <p:cNvSpPr/>
          <p:nvPr/>
        </p:nvSpPr>
        <p:spPr>
          <a:xfrm>
            <a:off x="6380710" y="685800"/>
            <a:ext cx="320038" cy="190500"/>
          </a:xfrm>
          <a:prstGeom prst="rightArrow">
            <a:avLst>
              <a:gd fmla="val 50000" name="adj1"/>
              <a:gd fmla="val 50000" name="adj2"/>
            </a:avLst>
          </a:prstGeom>
          <a:solidFill>
            <a:schemeClr val="accent2"/>
          </a:solidFill>
          <a:ln cap="flat" w="9525">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56" name="Shape 256"/>
        <p:cNvGrpSpPr/>
        <p:nvPr/>
      </p:nvGrpSpPr>
      <p:grpSpPr>
        <a:xfrm>
          <a:off x="0" y="0"/>
          <a:ext cx="0" cy="0"/>
          <a:chOff x="0" y="0"/>
          <a:chExt cx="0" cy="0"/>
        </a:xfrm>
      </p:grpSpPr>
      <p:sp>
        <p:nvSpPr>
          <p:cNvPr id="257" name="Shape 257"/>
          <p:cNvSpPr txBox="1"/>
          <p:nvPr>
            <p:ph type="title"/>
          </p:nvPr>
        </p:nvSpPr>
        <p:spPr>
          <a:xfrm>
            <a:off x="1009650" y="0"/>
            <a:ext cx="813435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0"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Co-Teaching Strategies</a:t>
            </a:r>
          </a:p>
        </p:txBody>
      </p:sp>
      <p:sp>
        <p:nvSpPr>
          <p:cNvPr id="258" name="Shape 258"/>
          <p:cNvSpPr txBox="1"/>
          <p:nvPr>
            <p:ph idx="1" type="body"/>
          </p:nvPr>
        </p:nvSpPr>
        <p:spPr>
          <a:xfrm>
            <a:off x="1009650" y="1417637"/>
            <a:ext cx="8134350" cy="5440362"/>
          </a:xfrm>
          <a:prstGeom prst="rect">
            <a:avLst/>
          </a:prstGeom>
          <a:solidFill>
            <a:schemeClr val="lt2"/>
          </a:solidFill>
          <a:ln>
            <a:noFill/>
          </a:ln>
        </p:spPr>
        <p:txBody>
          <a:bodyPr anchorCtr="0" anchor="t" bIns="45700" lIns="91425" rIns="91425" tIns="45700">
            <a:noAutofit/>
          </a:bodyPr>
          <a:lstStyle/>
          <a:p>
            <a:pPr indent="-193547" lvl="0" marL="736600" marR="0" rtl="0" algn="l">
              <a:lnSpc>
                <a:spcPct val="100000"/>
              </a:lnSpc>
              <a:spcBef>
                <a:spcPts val="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193547" lvl="0" marL="736600" marR="0" rtl="0" algn="l">
              <a:lnSpc>
                <a:spcPct val="100000"/>
              </a:lnSpc>
              <a:spcBef>
                <a:spcPts val="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342899" lvl="0" marL="736600" marR="0" rtl="0" algn="l">
              <a:lnSpc>
                <a:spcPct val="100000"/>
              </a:lnSpc>
              <a:spcBef>
                <a:spcPts val="0"/>
              </a:spcBef>
              <a:spcAft>
                <a:spcPts val="0"/>
              </a:spcAft>
              <a:buClr>
                <a:schemeClr val="accent1"/>
              </a:buClr>
              <a:buSzPct val="98000"/>
              <a:buFont typeface="Arial"/>
              <a:buChar char="•"/>
            </a:pPr>
            <a:r>
              <a:rPr b="1" baseline="0" i="0" lang="en-US" sz="2400" u="none" cap="none" strike="noStrike">
                <a:solidFill>
                  <a:schemeClr val="dk1"/>
                </a:solidFill>
                <a:latin typeface="Arial"/>
                <a:ea typeface="Arial"/>
                <a:cs typeface="Arial"/>
                <a:sym typeface="Arial"/>
                <a:rtl val="0"/>
              </a:rPr>
              <a:t>Emphasize active engagement of CT and ST in </a:t>
            </a:r>
            <a:r>
              <a:rPr b="1" baseline="0" i="0" lang="en-US" sz="2400" u="sng" cap="none" strike="noStrike">
                <a:solidFill>
                  <a:schemeClr val="dk1"/>
                </a:solidFill>
                <a:latin typeface="Arial"/>
                <a:ea typeface="Arial"/>
                <a:cs typeface="Arial"/>
                <a:sym typeface="Arial"/>
                <a:rtl val="0"/>
              </a:rPr>
              <a:t>all</a:t>
            </a:r>
            <a:r>
              <a:rPr b="1" baseline="0" i="0" lang="en-US" sz="2400" u="none" cap="none" strike="noStrike">
                <a:solidFill>
                  <a:schemeClr val="dk1"/>
                </a:solidFill>
                <a:latin typeface="Arial"/>
                <a:ea typeface="Arial"/>
                <a:cs typeface="Arial"/>
                <a:sym typeface="Arial"/>
                <a:rtl val="0"/>
              </a:rPr>
              <a:t> aspects of instruction from </a:t>
            </a:r>
            <a:r>
              <a:rPr b="1" baseline="0" i="0" lang="en-US" sz="2400" u="sng" cap="none" strike="noStrike">
                <a:solidFill>
                  <a:schemeClr val="dk1"/>
                </a:solidFill>
                <a:latin typeface="Arial"/>
                <a:ea typeface="Arial"/>
                <a:cs typeface="Arial"/>
                <a:sym typeface="Arial"/>
                <a:rtl val="0"/>
              </a:rPr>
              <a:t>first day</a:t>
            </a:r>
          </a:p>
          <a:p>
            <a:pPr indent="-193547" lvl="0" marL="736600" marR="0" rtl="0" algn="l">
              <a:lnSpc>
                <a:spcPct val="100000"/>
              </a:lnSpc>
              <a:spcBef>
                <a:spcPts val="0"/>
              </a:spcBef>
              <a:spcAft>
                <a:spcPts val="0"/>
              </a:spcAft>
              <a:buClr>
                <a:schemeClr val="accent1"/>
              </a:buClr>
              <a:buFont typeface="Arial"/>
              <a:buNone/>
            </a:pPr>
            <a:r>
              <a:t/>
            </a:r>
            <a:endParaRPr b="1" baseline="0" i="0" sz="2400" u="sng" cap="none" strike="noStrike">
              <a:solidFill>
                <a:schemeClr val="dk1"/>
              </a:solidFill>
              <a:latin typeface="Arial"/>
              <a:ea typeface="Arial"/>
              <a:cs typeface="Arial"/>
              <a:sym typeface="Arial"/>
              <a:rtl val="0"/>
            </a:endParaRPr>
          </a:p>
          <a:p>
            <a:pPr indent="-342899" lvl="0" marL="736600" marR="0" rtl="0" algn="l">
              <a:lnSpc>
                <a:spcPct val="100000"/>
              </a:lnSpc>
              <a:spcBef>
                <a:spcPts val="0"/>
              </a:spcBef>
              <a:spcAft>
                <a:spcPts val="0"/>
              </a:spcAft>
              <a:buClr>
                <a:schemeClr val="accent1"/>
              </a:buClr>
              <a:buSzPct val="98000"/>
              <a:buFont typeface="Arial"/>
              <a:buChar char="•"/>
            </a:pPr>
            <a:r>
              <a:rPr b="1" baseline="0" i="0" lang="en-US" sz="2400" u="none" cap="none" strike="noStrike">
                <a:solidFill>
                  <a:schemeClr val="dk1"/>
                </a:solidFill>
                <a:latin typeface="Arial"/>
                <a:ea typeface="Arial"/>
                <a:cs typeface="Arial"/>
                <a:sym typeface="Arial"/>
                <a:rtl val="0"/>
              </a:rPr>
              <a:t>Must include planning, teaching, and reflection</a:t>
            </a:r>
          </a:p>
        </p:txBody>
      </p:sp>
      <p:sp>
        <p:nvSpPr>
          <p:cNvPr id="259" name="Shape 259"/>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21</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64" name="Shape 264"/>
        <p:cNvGrpSpPr/>
        <p:nvPr/>
      </p:nvGrpSpPr>
      <p:grpSpPr>
        <a:xfrm>
          <a:off x="0" y="0"/>
          <a:ext cx="0" cy="0"/>
          <a:chOff x="0" y="0"/>
          <a:chExt cx="0" cy="0"/>
        </a:xfrm>
      </p:grpSpPr>
      <p:sp>
        <p:nvSpPr>
          <p:cNvPr id="265" name="Shape 265"/>
          <p:cNvSpPr txBox="1"/>
          <p:nvPr>
            <p:ph type="title"/>
          </p:nvPr>
        </p:nvSpPr>
        <p:spPr>
          <a:xfrm>
            <a:off x="1009650" y="0"/>
            <a:ext cx="813435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Co-Teaching Essentials</a:t>
            </a:r>
          </a:p>
        </p:txBody>
      </p:sp>
      <p:sp>
        <p:nvSpPr>
          <p:cNvPr id="266" name="Shape 266"/>
          <p:cNvSpPr txBox="1"/>
          <p:nvPr>
            <p:ph idx="1" type="body"/>
          </p:nvPr>
        </p:nvSpPr>
        <p:spPr>
          <a:xfrm>
            <a:off x="1009650" y="1417637"/>
            <a:ext cx="8134350" cy="5440362"/>
          </a:xfrm>
          <a:prstGeom prst="rect">
            <a:avLst/>
          </a:prstGeom>
          <a:solidFill>
            <a:schemeClr val="lt2"/>
          </a:solidFill>
          <a:ln>
            <a:noFill/>
          </a:ln>
        </p:spPr>
        <p:txBody>
          <a:bodyPr anchorCtr="0" anchor="t" bIns="45700" lIns="91425" rIns="91425" tIns="45700">
            <a:noAutofit/>
          </a:bodyPr>
          <a:lstStyle/>
          <a:p>
            <a:pPr indent="-200659" lvl="0" marL="365760" marR="0" rtl="0" algn="l">
              <a:lnSpc>
                <a:spcPct val="100000"/>
              </a:lnSpc>
              <a:spcBef>
                <a:spcPts val="0"/>
              </a:spcBef>
              <a:spcAft>
                <a:spcPts val="0"/>
              </a:spcAft>
              <a:buClr>
                <a:schemeClr val="accent1"/>
              </a:buClr>
              <a:buSzPct val="25000"/>
              <a:buFont typeface="Arial"/>
              <a:buNone/>
            </a:pPr>
            <a:br>
              <a:rPr b="0" baseline="0" i="0" lang="en-US" sz="3200" u="none" cap="none" strike="noStrike">
                <a:solidFill>
                  <a:schemeClr val="dk1"/>
                </a:solidFill>
                <a:latin typeface="Arial"/>
                <a:ea typeface="Arial"/>
                <a:cs typeface="Arial"/>
                <a:sym typeface="Arial"/>
                <a:rtl val="0"/>
              </a:rPr>
            </a:br>
          </a:p>
          <a:p>
            <a:pPr indent="-289560" lvl="0" marL="365760" marR="0" rtl="0" algn="l">
              <a:lnSpc>
                <a:spcPct val="100000"/>
              </a:lnSpc>
              <a:spcBef>
                <a:spcPts val="600"/>
              </a:spcBef>
              <a:spcAft>
                <a:spcPts val="0"/>
              </a:spcAft>
              <a:buClr>
                <a:schemeClr val="accent1"/>
              </a:buClr>
              <a:buSzPct val="79861"/>
              <a:buFont typeface="Arial"/>
              <a:buChar char="•"/>
            </a:pPr>
            <a:r>
              <a:rPr b="1" baseline="0" i="0" lang="en-US" sz="2400" u="none" cap="none" strike="noStrike">
                <a:solidFill>
                  <a:schemeClr val="dk1"/>
                </a:solidFill>
                <a:latin typeface="Arial"/>
                <a:ea typeface="Arial"/>
                <a:cs typeface="Arial"/>
                <a:sym typeface="Arial"/>
                <a:rtl val="0"/>
              </a:rPr>
              <a:t>Plan together</a:t>
            </a:r>
          </a:p>
          <a:p>
            <a:pPr indent="-289560" lvl="0" marL="365760" marR="0" rtl="0" algn="l">
              <a:lnSpc>
                <a:spcPct val="100000"/>
              </a:lnSpc>
              <a:spcBef>
                <a:spcPts val="600"/>
              </a:spcBef>
              <a:spcAft>
                <a:spcPts val="0"/>
              </a:spcAft>
              <a:buClr>
                <a:schemeClr val="accent1"/>
              </a:buClr>
              <a:buSzPct val="79861"/>
              <a:buFont typeface="Arial"/>
              <a:buChar char="•"/>
            </a:pPr>
            <a:r>
              <a:rPr b="1" baseline="0" i="0" lang="en-US" sz="2400" u="none" cap="none" strike="noStrike">
                <a:solidFill>
                  <a:schemeClr val="dk1"/>
                </a:solidFill>
                <a:latin typeface="Arial"/>
                <a:ea typeface="Arial"/>
                <a:cs typeface="Arial"/>
                <a:sym typeface="Arial"/>
                <a:rtl val="0"/>
              </a:rPr>
              <a:t>Instruct together</a:t>
            </a:r>
          </a:p>
          <a:p>
            <a:pPr indent="-289560" lvl="0" marL="365760" marR="0" rtl="0" algn="l">
              <a:lnSpc>
                <a:spcPct val="100000"/>
              </a:lnSpc>
              <a:spcBef>
                <a:spcPts val="600"/>
              </a:spcBef>
              <a:spcAft>
                <a:spcPts val="0"/>
              </a:spcAft>
              <a:buClr>
                <a:schemeClr val="accent1"/>
              </a:buClr>
              <a:buSzPct val="79861"/>
              <a:buFont typeface="Arial"/>
              <a:buChar char="•"/>
            </a:pPr>
            <a:r>
              <a:rPr b="1" baseline="0" i="0" lang="en-US" sz="2400" u="none" cap="none" strike="noStrike">
                <a:solidFill>
                  <a:schemeClr val="dk1"/>
                </a:solidFill>
                <a:latin typeface="Arial"/>
                <a:ea typeface="Arial"/>
                <a:cs typeface="Arial"/>
                <a:sym typeface="Arial"/>
                <a:rtl val="0"/>
              </a:rPr>
              <a:t>Reflect together</a:t>
            </a:r>
          </a:p>
          <a:p>
            <a:pPr indent="-289560" lvl="0" marL="365760" marR="0" rtl="0" algn="l">
              <a:lnSpc>
                <a:spcPct val="100000"/>
              </a:lnSpc>
              <a:spcBef>
                <a:spcPts val="600"/>
              </a:spcBef>
              <a:spcAft>
                <a:spcPts val="0"/>
              </a:spcAft>
              <a:buClr>
                <a:schemeClr val="accent1"/>
              </a:buClr>
              <a:buSzPct val="79861"/>
              <a:buFont typeface="Arial"/>
              <a:buChar char="•"/>
            </a:pPr>
            <a:r>
              <a:rPr b="1" baseline="0" i="0" lang="en-US" sz="2400" u="none" cap="none" strike="noStrike">
                <a:solidFill>
                  <a:schemeClr val="dk1"/>
                </a:solidFill>
                <a:latin typeface="Arial"/>
                <a:ea typeface="Arial"/>
                <a:cs typeface="Arial"/>
                <a:sym typeface="Arial"/>
                <a:rtl val="0"/>
              </a:rPr>
              <a:t>Use co-teaching strategies</a:t>
            </a:r>
          </a:p>
          <a:p>
            <a:pPr indent="-289560" lvl="0" marL="365760" marR="0" rtl="0" algn="l">
              <a:lnSpc>
                <a:spcPct val="100000"/>
              </a:lnSpc>
              <a:spcBef>
                <a:spcPts val="600"/>
              </a:spcBef>
              <a:spcAft>
                <a:spcPts val="0"/>
              </a:spcAft>
              <a:buClr>
                <a:schemeClr val="accent1"/>
              </a:buClr>
              <a:buSzPct val="79861"/>
              <a:buFont typeface="Arial"/>
              <a:buChar char="•"/>
            </a:pPr>
            <a:r>
              <a:rPr b="1" baseline="0" i="0" lang="en-US" sz="2400" u="none" cap="none" strike="noStrike">
                <a:solidFill>
                  <a:schemeClr val="dk1"/>
                </a:solidFill>
                <a:latin typeface="Arial"/>
                <a:ea typeface="Arial"/>
                <a:cs typeface="Arial"/>
                <a:sym typeface="Arial"/>
                <a:rtl val="0"/>
              </a:rPr>
              <a:t>Engage CT and ST right away</a:t>
            </a:r>
          </a:p>
          <a:p>
            <a:pPr indent="-289560" lvl="0" marL="365760" marR="0" rtl="0" algn="l">
              <a:lnSpc>
                <a:spcPct val="100000"/>
              </a:lnSpc>
              <a:spcBef>
                <a:spcPts val="600"/>
              </a:spcBef>
              <a:spcAft>
                <a:spcPts val="0"/>
              </a:spcAft>
              <a:buClr>
                <a:schemeClr val="accent1"/>
              </a:buClr>
              <a:buSzPct val="79861"/>
              <a:buFont typeface="Arial"/>
              <a:buChar char="•"/>
            </a:pPr>
            <a:r>
              <a:rPr b="1" baseline="0" i="0" lang="en-US" sz="2400" u="none" cap="none" strike="noStrike">
                <a:solidFill>
                  <a:schemeClr val="dk1"/>
                </a:solidFill>
                <a:latin typeface="Arial"/>
                <a:ea typeface="Arial"/>
                <a:cs typeface="Arial"/>
                <a:sym typeface="Arial"/>
                <a:rtl val="0"/>
              </a:rPr>
              <a:t>Choose strategy based on goals</a:t>
            </a:r>
          </a:p>
          <a:p>
            <a:pPr indent="-48259" lvl="0" marL="365760"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p:txBody>
      </p:sp>
      <p:sp>
        <p:nvSpPr>
          <p:cNvPr id="267" name="Shape 267"/>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22</a:t>
            </a:r>
          </a:p>
        </p:txBody>
      </p:sp>
      <p:sp>
        <p:nvSpPr>
          <p:cNvPr id="268" name="Shape 268"/>
          <p:cNvSpPr/>
          <p:nvPr/>
        </p:nvSpPr>
        <p:spPr>
          <a:xfrm>
            <a:off x="5156305" y="1179195"/>
            <a:ext cx="3651082" cy="2438401"/>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73" name="Shape 273"/>
        <p:cNvGrpSpPr/>
        <p:nvPr/>
      </p:nvGrpSpPr>
      <p:grpSpPr>
        <a:xfrm>
          <a:off x="0" y="0"/>
          <a:ext cx="0" cy="0"/>
          <a:chOff x="0" y="0"/>
          <a:chExt cx="0" cy="0"/>
        </a:xfrm>
      </p:grpSpPr>
      <p:sp>
        <p:nvSpPr>
          <p:cNvPr id="274" name="Shape 274"/>
          <p:cNvSpPr txBox="1"/>
          <p:nvPr>
            <p:ph type="title"/>
          </p:nvPr>
        </p:nvSpPr>
        <p:spPr>
          <a:xfrm>
            <a:off x="1009650" y="0"/>
            <a:ext cx="813435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Seven Co-Teaching Strategies</a:t>
            </a:r>
          </a:p>
        </p:txBody>
      </p:sp>
      <p:sp>
        <p:nvSpPr>
          <p:cNvPr id="275" name="Shape 275"/>
          <p:cNvSpPr txBox="1"/>
          <p:nvPr>
            <p:ph idx="1" type="body"/>
          </p:nvPr>
        </p:nvSpPr>
        <p:spPr>
          <a:xfrm>
            <a:off x="1009650" y="1417637"/>
            <a:ext cx="8134350" cy="5440362"/>
          </a:xfrm>
          <a:prstGeom prst="rect">
            <a:avLst/>
          </a:prstGeom>
          <a:solidFill>
            <a:schemeClr val="lt2"/>
          </a:solidFill>
          <a:ln>
            <a:noFill/>
          </a:ln>
        </p:spPr>
        <p:txBody>
          <a:bodyPr anchorCtr="0" anchor="t" bIns="45700" lIns="91425" rIns="91425" tIns="45700">
            <a:noAutofit/>
          </a:bodyPr>
          <a:lstStyle/>
          <a:p>
            <a:pPr indent="-290067" lvl="2" marL="886967" marR="0" rtl="0" algn="l">
              <a:lnSpc>
                <a:spcPct val="100000"/>
              </a:lnSpc>
              <a:spcBef>
                <a:spcPts val="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One Teach; One Observe</a:t>
            </a:r>
          </a:p>
          <a:p>
            <a:pPr indent="-290067" lvl="2" marL="886967" marR="0" rtl="0" algn="l">
              <a:lnSpc>
                <a:spcPct val="100000"/>
              </a:lnSpc>
              <a:spcBef>
                <a:spcPts val="48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One Teach; One Assist</a:t>
            </a:r>
          </a:p>
          <a:p>
            <a:pPr indent="-290067" lvl="2" marL="886967" marR="0" rtl="0" algn="l">
              <a:lnSpc>
                <a:spcPct val="100000"/>
              </a:lnSpc>
              <a:spcBef>
                <a:spcPts val="48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Station Teaching</a:t>
            </a:r>
          </a:p>
          <a:p>
            <a:pPr indent="-290067" lvl="2" marL="886967" marR="0" rtl="0" algn="l">
              <a:lnSpc>
                <a:spcPct val="100000"/>
              </a:lnSpc>
              <a:spcBef>
                <a:spcPts val="48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Supplemental Teacher</a:t>
            </a:r>
          </a:p>
          <a:p>
            <a:pPr indent="-290067" lvl="2" marL="886967" marR="0" rtl="0" algn="l">
              <a:lnSpc>
                <a:spcPct val="100000"/>
              </a:lnSpc>
              <a:spcBef>
                <a:spcPts val="48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Parallel Teaching</a:t>
            </a:r>
          </a:p>
          <a:p>
            <a:pPr indent="-290067" lvl="2" marL="886967" marR="0" rtl="0" algn="l">
              <a:lnSpc>
                <a:spcPct val="100000"/>
              </a:lnSpc>
              <a:spcBef>
                <a:spcPts val="48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Alternative Teaching</a:t>
            </a:r>
          </a:p>
          <a:p>
            <a:pPr indent="-290067" lvl="2" marL="886967" marR="0" rtl="0" algn="l">
              <a:lnSpc>
                <a:spcPct val="100000"/>
              </a:lnSpc>
              <a:spcBef>
                <a:spcPts val="48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Team Teaching </a:t>
            </a:r>
          </a:p>
        </p:txBody>
      </p:sp>
      <p:sp>
        <p:nvSpPr>
          <p:cNvPr id="276" name="Shape 27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23</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81" name="Shape 281"/>
        <p:cNvGrpSpPr/>
        <p:nvPr/>
      </p:nvGrpSpPr>
      <p:grpSpPr>
        <a:xfrm>
          <a:off x="0" y="0"/>
          <a:ext cx="0" cy="0"/>
          <a:chOff x="0" y="0"/>
          <a:chExt cx="0" cy="0"/>
        </a:xfrm>
      </p:grpSpPr>
      <p:sp>
        <p:nvSpPr>
          <p:cNvPr id="282" name="Shape 282"/>
          <p:cNvSpPr txBox="1"/>
          <p:nvPr>
            <p:ph type="title"/>
          </p:nvPr>
        </p:nvSpPr>
        <p:spPr>
          <a:xfrm>
            <a:off x="1009650" y="0"/>
            <a:ext cx="8134350" cy="6858000"/>
          </a:xfrm>
          <a:prstGeom prst="rect">
            <a:avLst/>
          </a:prstGeom>
          <a:solidFill>
            <a:schemeClr val="lt2"/>
          </a:solidFill>
          <a:ln>
            <a:noFill/>
          </a:ln>
        </p:spPr>
        <p:txBody>
          <a:bodyPr anchorCtr="0" anchor="ctr" bIns="45700" lIns="91425" rIns="91425" tIns="45700">
            <a:noAutofit/>
          </a:bodyPr>
          <a:lstStyle/>
          <a:p>
            <a:pPr indent="0" lvl="0" marL="114300" marR="0" rtl="0" algn="l">
              <a:lnSpc>
                <a:spcPct val="100000"/>
              </a:lnSpc>
              <a:spcBef>
                <a:spcPts val="0"/>
              </a:spcBef>
              <a:spcAft>
                <a:spcPts val="0"/>
              </a:spcAft>
              <a:buClr>
                <a:srgbClr val="0070C0"/>
              </a:buClr>
              <a:buSzPct val="25000"/>
              <a:buFont typeface="Arial"/>
              <a:buNone/>
            </a:pPr>
            <a:br>
              <a:rPr b="1" baseline="0" i="0" lang="en-US" sz="2400" u="none" cap="none" strike="noStrike">
                <a:solidFill>
                  <a:schemeClr val="dk1"/>
                </a:solidFill>
                <a:latin typeface="Times New Roman"/>
                <a:ea typeface="Times New Roman"/>
                <a:cs typeface="Times New Roman"/>
                <a:sym typeface="Times New Roman"/>
                <a:rtl val="0"/>
              </a:rPr>
            </a:br>
            <a:br>
              <a:rPr b="1" baseline="0" i="0" lang="en-US" sz="2400" u="none" cap="none" strike="noStrike">
                <a:solidFill>
                  <a:schemeClr val="dk1"/>
                </a:solidFill>
                <a:latin typeface="Times New Roman"/>
                <a:ea typeface="Times New Roman"/>
                <a:cs typeface="Times New Roman"/>
                <a:sym typeface="Times New Roman"/>
                <a:rtl val="0"/>
              </a:rPr>
            </a:br>
          </a:p>
        </p:txBody>
      </p:sp>
      <p:sp>
        <p:nvSpPr>
          <p:cNvPr id="283" name="Shape 28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25</a:t>
            </a:r>
          </a:p>
        </p:txBody>
      </p:sp>
      <p:sp>
        <p:nvSpPr>
          <p:cNvPr id="284" name="Shape 284"/>
          <p:cNvSpPr/>
          <p:nvPr/>
        </p:nvSpPr>
        <p:spPr>
          <a:xfrm>
            <a:off x="2895600" y="2133600"/>
            <a:ext cx="4343400" cy="3048000"/>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285" name="Shape 285"/>
          <p:cNvSpPr txBox="1"/>
          <p:nvPr/>
        </p:nvSpPr>
        <p:spPr>
          <a:xfrm>
            <a:off x="2057400" y="658445"/>
            <a:ext cx="5867400" cy="64633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1" baseline="0" i="0" lang="en-US" sz="3600" u="none" cap="none" strike="noStrike">
                <a:solidFill>
                  <a:schemeClr val="accent1"/>
                </a:solidFill>
                <a:latin typeface="Arial"/>
                <a:ea typeface="Arial"/>
                <a:cs typeface="Arial"/>
                <a:sym typeface="Arial"/>
                <a:rtl val="0"/>
              </a:rPr>
              <a:t>One Teach; One Observe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90" name="Shape 290"/>
        <p:cNvGrpSpPr/>
        <p:nvPr/>
      </p:nvGrpSpPr>
      <p:grpSpPr>
        <a:xfrm>
          <a:off x="0" y="0"/>
          <a:ext cx="0" cy="0"/>
          <a:chOff x="0" y="0"/>
          <a:chExt cx="0" cy="0"/>
        </a:xfrm>
      </p:grpSpPr>
      <p:sp>
        <p:nvSpPr>
          <p:cNvPr id="291" name="Shape 291"/>
          <p:cNvSpPr txBox="1"/>
          <p:nvPr>
            <p:ph type="title"/>
          </p:nvPr>
        </p:nvSpPr>
        <p:spPr>
          <a:xfrm>
            <a:off x="1019175" y="0"/>
            <a:ext cx="8124825" cy="6858000"/>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70C0"/>
              </a:buClr>
              <a:buFont typeface="Arial"/>
              <a:buNone/>
            </a:pPr>
            <a:r>
              <a:t/>
            </a:r>
            <a:endParaRPr b="0" baseline="0" i="0" sz="4300" u="none" cap="none" strike="noStrike">
              <a:solidFill>
                <a:srgbClr val="0070C0"/>
              </a:solidFill>
              <a:latin typeface="Arial"/>
              <a:ea typeface="Arial"/>
              <a:cs typeface="Arial"/>
              <a:sym typeface="Arial"/>
              <a:rtl val="0"/>
            </a:endParaRPr>
          </a:p>
        </p:txBody>
      </p:sp>
      <p:sp>
        <p:nvSpPr>
          <p:cNvPr id="292" name="Shape 292"/>
          <p:cNvSpPr txBox="1"/>
          <p:nvPr>
            <p:ph idx="1" type="body"/>
          </p:nvPr>
        </p:nvSpPr>
        <p:spPr>
          <a:xfrm>
            <a:off x="1727200" y="1438275"/>
            <a:ext cx="7200900" cy="4800600"/>
          </a:xfrm>
          <a:prstGeom prst="rect">
            <a:avLst/>
          </a:prstGeom>
          <a:noFill/>
          <a:ln cap="flat" w="9525">
            <a:solidFill>
              <a:srgbClr val="000000"/>
            </a:solidFill>
            <a:prstDash val="solid"/>
            <a:round/>
            <a:headEnd len="med" w="med" type="none"/>
            <a:tailEnd len="med" w="med" type="none"/>
          </a:ln>
        </p:spPr>
        <p:txBody>
          <a:bodyPr anchorCtr="0" anchor="t" bIns="91425" lIns="91425" rIns="91425" tIns="91425">
            <a:noAutofit/>
          </a:bodyPr>
          <a:lstStyle/>
          <a:p>
            <a:pPr indent="2540" lvl="0" marL="36576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293" name="Shape 29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30</a:t>
            </a:r>
          </a:p>
        </p:txBody>
      </p:sp>
      <p:sp>
        <p:nvSpPr>
          <p:cNvPr id="294" name="Shape 294"/>
          <p:cNvSpPr/>
          <p:nvPr/>
        </p:nvSpPr>
        <p:spPr>
          <a:xfrm>
            <a:off x="1727200" y="1438275"/>
            <a:ext cx="7200898" cy="48005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295" name="Shape 295"/>
          <p:cNvSpPr txBox="1"/>
          <p:nvPr/>
        </p:nvSpPr>
        <p:spPr>
          <a:xfrm>
            <a:off x="2438400" y="438150"/>
            <a:ext cx="5257799" cy="64633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1" baseline="0" i="0" lang="en-US" sz="3600" u="none" cap="none" strike="noStrike">
                <a:solidFill>
                  <a:schemeClr val="accent1"/>
                </a:solidFill>
                <a:latin typeface="Arial"/>
                <a:ea typeface="Arial"/>
                <a:cs typeface="Arial"/>
                <a:sym typeface="Arial"/>
                <a:rtl val="0"/>
              </a:rPr>
              <a:t>One Teach; One Assist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00" name="Shape 300"/>
        <p:cNvGrpSpPr/>
        <p:nvPr/>
      </p:nvGrpSpPr>
      <p:grpSpPr>
        <a:xfrm>
          <a:off x="0" y="0"/>
          <a:ext cx="0" cy="0"/>
          <a:chOff x="0" y="0"/>
          <a:chExt cx="0" cy="0"/>
        </a:xfrm>
      </p:grpSpPr>
      <p:sp>
        <p:nvSpPr>
          <p:cNvPr id="301" name="Shape 301"/>
          <p:cNvSpPr txBox="1"/>
          <p:nvPr>
            <p:ph type="title"/>
          </p:nvPr>
        </p:nvSpPr>
        <p:spPr>
          <a:xfrm>
            <a:off x="1000125" y="0"/>
            <a:ext cx="8143873" cy="131826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Station Teaching</a:t>
            </a:r>
          </a:p>
        </p:txBody>
      </p:sp>
      <p:sp>
        <p:nvSpPr>
          <p:cNvPr id="302" name="Shape 302"/>
          <p:cNvSpPr txBox="1"/>
          <p:nvPr>
            <p:ph idx="1" type="body"/>
          </p:nvPr>
        </p:nvSpPr>
        <p:spPr>
          <a:xfrm>
            <a:off x="1000125" y="1318258"/>
            <a:ext cx="8143873" cy="553974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SzPct val="25000"/>
              <a:buFont typeface="Arial"/>
              <a:buNone/>
            </a:pPr>
            <a:br>
              <a:rPr b="0" baseline="0" i="0" lang="en-US" sz="3200" u="none" cap="none" strike="noStrike">
                <a:solidFill>
                  <a:schemeClr val="dk1"/>
                </a:solidFill>
                <a:latin typeface="Arial"/>
                <a:ea typeface="Arial"/>
                <a:cs typeface="Arial"/>
                <a:sym typeface="Arial"/>
                <a:rtl val="0"/>
              </a:rPr>
            </a:b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03" name="Shape 30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34</a:t>
            </a:r>
          </a:p>
        </p:txBody>
      </p:sp>
      <p:sp>
        <p:nvSpPr>
          <p:cNvPr id="304" name="Shape 304"/>
          <p:cNvSpPr/>
          <p:nvPr/>
        </p:nvSpPr>
        <p:spPr>
          <a:xfrm>
            <a:off x="2002710" y="1318258"/>
            <a:ext cx="6035897" cy="4596765"/>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09" name="Shape 309"/>
        <p:cNvGrpSpPr/>
        <p:nvPr/>
      </p:nvGrpSpPr>
      <p:grpSpPr>
        <a:xfrm>
          <a:off x="0" y="0"/>
          <a:ext cx="0" cy="0"/>
          <a:chOff x="0" y="0"/>
          <a:chExt cx="0" cy="0"/>
        </a:xfrm>
      </p:grpSpPr>
      <p:sp>
        <p:nvSpPr>
          <p:cNvPr id="310" name="Shape 310"/>
          <p:cNvSpPr txBox="1"/>
          <p:nvPr>
            <p:ph type="title"/>
          </p:nvPr>
        </p:nvSpPr>
        <p:spPr>
          <a:xfrm>
            <a:off x="1019175" y="0"/>
            <a:ext cx="8124825" cy="6858000"/>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70C0"/>
              </a:buClr>
              <a:buFont typeface="Arial"/>
              <a:buNone/>
            </a:pPr>
            <a:r>
              <a:t/>
            </a:r>
            <a:endParaRPr b="0" baseline="0" i="0" sz="4300" u="none" cap="none" strike="noStrike">
              <a:solidFill>
                <a:srgbClr val="0070C0"/>
              </a:solidFill>
              <a:latin typeface="Arial"/>
              <a:ea typeface="Arial"/>
              <a:cs typeface="Arial"/>
              <a:sym typeface="Arial"/>
              <a:rtl val="0"/>
            </a:endParaRPr>
          </a:p>
        </p:txBody>
      </p:sp>
      <p:sp>
        <p:nvSpPr>
          <p:cNvPr id="311" name="Shape 311"/>
          <p:cNvSpPr txBox="1"/>
          <p:nvPr>
            <p:ph idx="1" type="body"/>
          </p:nvPr>
        </p:nvSpPr>
        <p:spPr>
          <a:xfrm>
            <a:off x="1284287" y="2257425"/>
            <a:ext cx="7622124" cy="2914649"/>
          </a:xfrm>
          <a:prstGeom prst="rect">
            <a:avLst/>
          </a:prstGeom>
          <a:noFill/>
          <a:ln cap="flat" w="9525">
            <a:solidFill>
              <a:srgbClr val="000000"/>
            </a:solidFill>
            <a:prstDash val="solid"/>
            <a:round/>
            <a:headEnd len="med" w="med" type="none"/>
            <a:tailEnd len="med" w="med" type="none"/>
          </a:ln>
        </p:spPr>
        <p:txBody>
          <a:bodyPr anchorCtr="0" anchor="t" bIns="91425" lIns="91425" rIns="91425" tIns="91425">
            <a:noAutofit/>
          </a:bodyPr>
          <a:lstStyle/>
          <a:p>
            <a:pPr indent="2540" lvl="0" marL="36576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12" name="Shape 31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40</a:t>
            </a:r>
          </a:p>
        </p:txBody>
      </p:sp>
      <p:sp>
        <p:nvSpPr>
          <p:cNvPr id="313" name="Shape 313"/>
          <p:cNvSpPr/>
          <p:nvPr/>
        </p:nvSpPr>
        <p:spPr>
          <a:xfrm>
            <a:off x="1284287" y="2257425"/>
            <a:ext cx="7622122" cy="291464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14" name="Shape 314"/>
          <p:cNvSpPr txBox="1"/>
          <p:nvPr/>
        </p:nvSpPr>
        <p:spPr>
          <a:xfrm>
            <a:off x="2752725" y="590550"/>
            <a:ext cx="4029073" cy="64633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1" baseline="0" i="0" lang="en-US" sz="3600" u="none" cap="none" strike="noStrike">
                <a:solidFill>
                  <a:schemeClr val="accent1"/>
                </a:solidFill>
                <a:latin typeface="Arial"/>
                <a:ea typeface="Arial"/>
                <a:cs typeface="Arial"/>
                <a:sym typeface="Arial"/>
                <a:rtl val="0"/>
              </a:rPr>
              <a:t>Parallel Teaching</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19" name="Shape 319"/>
        <p:cNvGrpSpPr/>
        <p:nvPr/>
      </p:nvGrpSpPr>
      <p:grpSpPr>
        <a:xfrm>
          <a:off x="0" y="0"/>
          <a:ext cx="0" cy="0"/>
          <a:chOff x="0" y="0"/>
          <a:chExt cx="0" cy="0"/>
        </a:xfrm>
      </p:grpSpPr>
      <p:sp>
        <p:nvSpPr>
          <p:cNvPr id="320" name="Shape 320"/>
          <p:cNvSpPr txBox="1"/>
          <p:nvPr>
            <p:ph type="title"/>
          </p:nvPr>
        </p:nvSpPr>
        <p:spPr>
          <a:xfrm>
            <a:off x="1019175" y="0"/>
            <a:ext cx="8124825" cy="6858000"/>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70C0"/>
              </a:buClr>
              <a:buFont typeface="Arial"/>
              <a:buNone/>
            </a:pPr>
            <a:r>
              <a:t/>
            </a:r>
            <a:endParaRPr b="0" baseline="0" i="0" sz="4300" u="none" cap="none" strike="noStrike">
              <a:solidFill>
                <a:srgbClr val="0070C0"/>
              </a:solidFill>
              <a:latin typeface="Arial"/>
              <a:ea typeface="Arial"/>
              <a:cs typeface="Arial"/>
              <a:sym typeface="Arial"/>
              <a:rtl val="0"/>
            </a:endParaRPr>
          </a:p>
        </p:txBody>
      </p:sp>
      <p:sp>
        <p:nvSpPr>
          <p:cNvPr id="321" name="Shape 321"/>
          <p:cNvSpPr txBox="1"/>
          <p:nvPr>
            <p:ph idx="1" type="body"/>
          </p:nvPr>
        </p:nvSpPr>
        <p:spPr>
          <a:xfrm>
            <a:off x="1946275" y="1795460"/>
            <a:ext cx="6254749" cy="4378323"/>
          </a:xfrm>
          <a:prstGeom prst="rect">
            <a:avLst/>
          </a:prstGeom>
          <a:noFill/>
          <a:ln cap="flat" w="9525">
            <a:solidFill>
              <a:srgbClr val="000000"/>
            </a:solidFill>
            <a:prstDash val="solid"/>
            <a:round/>
            <a:headEnd len="med" w="med" type="none"/>
            <a:tailEnd len="med" w="med" type="none"/>
          </a:ln>
        </p:spPr>
        <p:txBody>
          <a:bodyPr anchorCtr="0" anchor="t" bIns="91425" lIns="91425" rIns="91425" tIns="91425">
            <a:noAutofit/>
          </a:bodyPr>
          <a:lstStyle/>
          <a:p>
            <a:pPr indent="2540" lvl="0" marL="36576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22" name="Shape 32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45</a:t>
            </a:r>
          </a:p>
        </p:txBody>
      </p:sp>
      <p:sp>
        <p:nvSpPr>
          <p:cNvPr id="323" name="Shape 323"/>
          <p:cNvSpPr/>
          <p:nvPr/>
        </p:nvSpPr>
        <p:spPr>
          <a:xfrm>
            <a:off x="1946275" y="1795460"/>
            <a:ext cx="6254749" cy="4378324"/>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24" name="Shape 324"/>
          <p:cNvSpPr txBox="1"/>
          <p:nvPr/>
        </p:nvSpPr>
        <p:spPr>
          <a:xfrm>
            <a:off x="2847975" y="647697"/>
            <a:ext cx="4381500" cy="64633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1" baseline="0" i="0" lang="en-US" sz="3600" u="none" cap="none" strike="noStrike">
                <a:solidFill>
                  <a:schemeClr val="accent1"/>
                </a:solidFill>
                <a:latin typeface="Arial"/>
                <a:ea typeface="Arial"/>
                <a:cs typeface="Arial"/>
                <a:sym typeface="Arial"/>
                <a:rtl val="0"/>
              </a:rPr>
              <a:t>Supplemental Teaching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Seminar Goals:</a:t>
            </a:r>
          </a:p>
        </p:txBody>
      </p:sp>
      <p:sp>
        <p:nvSpPr>
          <p:cNvPr id="112" name="Shape 112"/>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9526" lvl="0" marL="17462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800" u="none" cap="none" strike="noStrike">
                <a:solidFill>
                  <a:schemeClr val="dk1"/>
                </a:solidFill>
                <a:latin typeface="Arial"/>
                <a:ea typeface="Arial"/>
                <a:cs typeface="Arial"/>
                <a:sym typeface="Arial"/>
                <a:rtl val="0"/>
              </a:rPr>
              <a:t>Consider mentoring context</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800" u="none" cap="none" strike="noStrike">
                <a:solidFill>
                  <a:schemeClr val="dk1"/>
                </a:solidFill>
                <a:latin typeface="Arial"/>
                <a:ea typeface="Arial"/>
                <a:cs typeface="Arial"/>
                <a:sym typeface="Arial"/>
                <a:rtl val="0"/>
              </a:rPr>
              <a:t>Examine roles and responsibilities of CT, ST and US</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800" u="none" cap="none" strike="noStrike">
                <a:solidFill>
                  <a:schemeClr val="dk1"/>
                </a:solidFill>
                <a:latin typeface="Arial"/>
                <a:ea typeface="Arial"/>
                <a:cs typeface="Arial"/>
                <a:sym typeface="Arial"/>
                <a:rtl val="0"/>
              </a:rPr>
              <a:t>Identify tools for promoting growth</a:t>
            </a:r>
          </a:p>
          <a:p>
            <a:pPr indent="-6350" lvl="1" marL="501650" marR="0" rtl="0" algn="l">
              <a:lnSpc>
                <a:spcPct val="100000"/>
              </a:lnSpc>
              <a:spcBef>
                <a:spcPts val="55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	- emphasis on co-teaching</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800" u="none" cap="none" strike="noStrike">
                <a:solidFill>
                  <a:schemeClr val="dk1"/>
                </a:solidFill>
                <a:latin typeface="Arial"/>
                <a:ea typeface="Arial"/>
                <a:cs typeface="Arial"/>
                <a:sym typeface="Arial"/>
                <a:rtl val="0"/>
              </a:rPr>
              <a:t>Understand framework used to assess ST progress</a:t>
            </a:r>
          </a:p>
        </p:txBody>
      </p:sp>
      <p:sp>
        <p:nvSpPr>
          <p:cNvPr id="113" name="Shape 11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28" name="Shape 328"/>
        <p:cNvGrpSpPr/>
        <p:nvPr/>
      </p:nvGrpSpPr>
      <p:grpSpPr>
        <a:xfrm>
          <a:off x="0" y="0"/>
          <a:ext cx="0" cy="0"/>
          <a:chOff x="0" y="0"/>
          <a:chExt cx="0" cy="0"/>
        </a:xfrm>
      </p:grpSpPr>
      <p:sp>
        <p:nvSpPr>
          <p:cNvPr id="329" name="Shape 329"/>
          <p:cNvSpPr txBox="1"/>
          <p:nvPr>
            <p:ph type="title"/>
          </p:nvPr>
        </p:nvSpPr>
        <p:spPr>
          <a:xfrm>
            <a:off x="1028700" y="0"/>
            <a:ext cx="8115300" cy="68580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Font typeface="Times New Roman"/>
              <a:buNone/>
            </a:pPr>
            <a:r>
              <a:t/>
            </a:r>
            <a:endParaRPr b="0" baseline="0" i="0" sz="4300" u="none" cap="none" strike="noStrike">
              <a:solidFill>
                <a:srgbClr val="0070C0"/>
              </a:solidFill>
              <a:latin typeface="Arial"/>
              <a:ea typeface="Arial"/>
              <a:cs typeface="Arial"/>
              <a:sym typeface="Arial"/>
              <a:rtl val="0"/>
            </a:endParaRPr>
          </a:p>
        </p:txBody>
      </p:sp>
      <p:sp>
        <p:nvSpPr>
          <p:cNvPr id="330" name="Shape 33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SzPct val="25000"/>
              <a:buFont typeface="Arial"/>
              <a:buNone/>
            </a:pPr>
            <a:br>
              <a:rPr b="0" baseline="0" i="0" lang="en-US" sz="3200" u="none" cap="none" strike="noStrike">
                <a:solidFill>
                  <a:schemeClr val="dk1"/>
                </a:solidFill>
                <a:latin typeface="Arial"/>
                <a:ea typeface="Arial"/>
                <a:cs typeface="Arial"/>
                <a:sym typeface="Arial"/>
                <a:rtl val="0"/>
              </a:rPr>
            </a:b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31" name="Shape 331"/>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50</a:t>
            </a:r>
          </a:p>
        </p:txBody>
      </p:sp>
      <p:sp>
        <p:nvSpPr>
          <p:cNvPr id="332" name="Shape 332"/>
          <p:cNvSpPr/>
          <p:nvPr/>
        </p:nvSpPr>
        <p:spPr>
          <a:xfrm>
            <a:off x="1172000" y="1921764"/>
            <a:ext cx="3752936" cy="2497835"/>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33" name="Shape 333"/>
          <p:cNvSpPr/>
          <p:nvPr/>
        </p:nvSpPr>
        <p:spPr>
          <a:xfrm>
            <a:off x="5494260" y="1921764"/>
            <a:ext cx="3439428" cy="2497835"/>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34" name="Shape 334"/>
          <p:cNvSpPr txBox="1"/>
          <p:nvPr/>
        </p:nvSpPr>
        <p:spPr>
          <a:xfrm>
            <a:off x="1844972" y="514350"/>
            <a:ext cx="6159929" cy="5847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1" baseline="0" i="0" lang="en-US" sz="3200" u="none" cap="none" strike="noStrike">
                <a:solidFill>
                  <a:schemeClr val="accent1"/>
                </a:solidFill>
                <a:latin typeface="Arial"/>
                <a:ea typeface="Arial"/>
                <a:cs typeface="Arial"/>
                <a:sym typeface="Arial"/>
                <a:rtl val="0"/>
              </a:rPr>
              <a:t>Alternative (Differentiated) Teaching</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39" name="Shape 339"/>
        <p:cNvGrpSpPr/>
        <p:nvPr/>
      </p:nvGrpSpPr>
      <p:grpSpPr>
        <a:xfrm>
          <a:off x="0" y="0"/>
          <a:ext cx="0" cy="0"/>
          <a:chOff x="0" y="0"/>
          <a:chExt cx="0" cy="0"/>
        </a:xfrm>
      </p:grpSpPr>
      <p:sp>
        <p:nvSpPr>
          <p:cNvPr id="340" name="Shape 340"/>
          <p:cNvSpPr txBox="1"/>
          <p:nvPr>
            <p:ph type="title"/>
          </p:nvPr>
        </p:nvSpPr>
        <p:spPr>
          <a:xfrm>
            <a:off x="1028700" y="0"/>
            <a:ext cx="811530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Team Teaching</a:t>
            </a:r>
          </a:p>
        </p:txBody>
      </p:sp>
      <p:sp>
        <p:nvSpPr>
          <p:cNvPr id="341" name="Shape 341"/>
          <p:cNvSpPr txBox="1"/>
          <p:nvPr>
            <p:ph idx="1" type="body"/>
          </p:nvPr>
        </p:nvSpPr>
        <p:spPr>
          <a:xfrm>
            <a:off x="1028700" y="1417637"/>
            <a:ext cx="8115300" cy="5440362"/>
          </a:xfrm>
          <a:prstGeom prst="rect">
            <a:avLst/>
          </a:prstGeom>
          <a:solidFill>
            <a:schemeClr val="lt2"/>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2859" lvl="0" marL="365760" marR="0" rtl="0" algn="l">
              <a:lnSpc>
                <a:spcPct val="100000"/>
              </a:lnSpc>
              <a:spcBef>
                <a:spcPts val="60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2859" lvl="0" marL="365760" marR="0" rtl="0" algn="l">
              <a:lnSpc>
                <a:spcPct val="100000"/>
              </a:lnSpc>
              <a:spcBef>
                <a:spcPts val="60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p:txBody>
      </p:sp>
      <p:sp>
        <p:nvSpPr>
          <p:cNvPr id="342" name="Shape 34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56</a:t>
            </a:r>
          </a:p>
        </p:txBody>
      </p:sp>
      <p:sp>
        <p:nvSpPr>
          <p:cNvPr id="343" name="Shape 343"/>
          <p:cNvSpPr/>
          <p:nvPr/>
        </p:nvSpPr>
        <p:spPr>
          <a:xfrm>
            <a:off x="2667000" y="2514600"/>
            <a:ext cx="4857749" cy="3238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48" name="Shape 348"/>
        <p:cNvGrpSpPr/>
        <p:nvPr/>
      </p:nvGrpSpPr>
      <p:grpSpPr>
        <a:xfrm>
          <a:off x="0" y="0"/>
          <a:ext cx="0" cy="0"/>
          <a:chOff x="0" y="0"/>
          <a:chExt cx="0" cy="0"/>
        </a:xfrm>
      </p:grpSpPr>
      <p:sp>
        <p:nvSpPr>
          <p:cNvPr id="349" name="Shape 349"/>
          <p:cNvSpPr txBox="1"/>
          <p:nvPr>
            <p:ph type="title"/>
          </p:nvPr>
        </p:nvSpPr>
        <p:spPr>
          <a:xfrm>
            <a:off x="1028700" y="0"/>
            <a:ext cx="811530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Remember</a:t>
            </a:r>
          </a:p>
        </p:txBody>
      </p:sp>
      <p:sp>
        <p:nvSpPr>
          <p:cNvPr id="350" name="Shape 350"/>
          <p:cNvSpPr txBox="1"/>
          <p:nvPr>
            <p:ph idx="1" type="body"/>
          </p:nvPr>
        </p:nvSpPr>
        <p:spPr>
          <a:xfrm>
            <a:off x="1028700" y="1417637"/>
            <a:ext cx="8115300" cy="5440362"/>
          </a:xfrm>
          <a:prstGeom prst="rect">
            <a:avLst/>
          </a:prstGeom>
          <a:solidFill>
            <a:schemeClr val="lt2"/>
          </a:solid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Connect co-teaching to KTS, KTIP, CCC</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Choose strategies based on student needs</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Incorporate RTI</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Co-planning and co-reflection are critical</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No hierarchy in co-teaching strategies</a:t>
            </a:r>
          </a:p>
          <a:p>
            <a:pPr indent="-457200" lvl="0" marL="457200" marR="0" rtl="0" algn="l">
              <a:lnSpc>
                <a:spcPct val="100000"/>
              </a:lnSpc>
              <a:spcBef>
                <a:spcPts val="600"/>
              </a:spcBef>
              <a:spcAft>
                <a:spcPts val="0"/>
              </a:spcAft>
              <a:buClr>
                <a:schemeClr val="accent1"/>
              </a:buClr>
              <a:buSzPct val="80357"/>
              <a:buFont typeface="Arial"/>
              <a:buChar char="•"/>
            </a:pPr>
            <a:r>
              <a:rPr b="1" baseline="0" i="0" lang="en-US" sz="2800" u="none" cap="none" strike="noStrike">
                <a:solidFill>
                  <a:schemeClr val="dk1"/>
                </a:solidFill>
                <a:latin typeface="Arial"/>
                <a:ea typeface="Arial"/>
                <a:cs typeface="Arial"/>
                <a:sym typeface="Arial"/>
                <a:rtl val="0"/>
              </a:rPr>
              <a:t>Strategies facilitate meaningful ST experience, promote student learning</a:t>
            </a:r>
          </a:p>
        </p:txBody>
      </p:sp>
      <p:sp>
        <p:nvSpPr>
          <p:cNvPr id="351" name="Shape 351"/>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62</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56" name="Shape 356"/>
        <p:cNvGrpSpPr/>
        <p:nvPr/>
      </p:nvGrpSpPr>
      <p:grpSpPr>
        <a:xfrm>
          <a:off x="0" y="0"/>
          <a:ext cx="0" cy="0"/>
          <a:chOff x="0" y="0"/>
          <a:chExt cx="0" cy="0"/>
        </a:xfrm>
      </p:grpSpPr>
      <p:sp>
        <p:nvSpPr>
          <p:cNvPr id="357" name="Shape 357"/>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0" baseline="0" i="0" lang="en-US" sz="3250" u="none" cap="none" strike="noStrike">
                <a:solidFill>
                  <a:schemeClr val="accent1"/>
                </a:solidFill>
                <a:latin typeface="Arial"/>
                <a:ea typeface="Arial"/>
                <a:cs typeface="Arial"/>
                <a:sym typeface="Arial"/>
                <a:rtl val="0"/>
              </a:rPr>
              <a:t>Example</a:t>
            </a:r>
          </a:p>
        </p:txBody>
      </p:sp>
      <p:sp>
        <p:nvSpPr>
          <p:cNvPr id="358" name="Shape 358"/>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16 KAR 5:040 Section 6(6)</a:t>
            </a:r>
          </a:p>
          <a:p>
            <a:pPr indent="-9526" lvl="0" marL="174626" marR="0" rtl="0" algn="l">
              <a:lnSpc>
                <a:spcPct val="100000"/>
              </a:lnSpc>
              <a:spcBef>
                <a:spcPts val="600"/>
              </a:spcBef>
              <a:spcAft>
                <a:spcPts val="0"/>
              </a:spcAft>
              <a:buClr>
                <a:schemeClr val="accent1"/>
              </a:buClr>
              <a:buFont typeface="Arial"/>
              <a:buNone/>
            </a:pPr>
            <a:r>
              <a:t/>
            </a:r>
            <a:endParaRPr b="1" baseline="0" i="0" sz="28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(6) The educator preparation program shall use the </a:t>
            </a:r>
            <a:r>
              <a:rPr b="1" baseline="0" i="0" lang="en-US" sz="2800" u="sng" cap="none" strike="noStrike">
                <a:solidFill>
                  <a:schemeClr val="dk1"/>
                </a:solidFill>
                <a:latin typeface="Arial"/>
                <a:ea typeface="Arial"/>
                <a:cs typeface="Arial"/>
                <a:sym typeface="Arial"/>
                <a:rtl val="0"/>
              </a:rPr>
              <a:t>Kentucky Teacher Internship Program</a:t>
            </a:r>
            <a:r>
              <a:rPr b="1" baseline="0" i="0" lang="en-US" sz="2800" u="none" cap="none" strike="noStrike">
                <a:solidFill>
                  <a:schemeClr val="dk1"/>
                </a:solidFill>
                <a:latin typeface="Arial"/>
                <a:ea typeface="Arial"/>
                <a:cs typeface="Arial"/>
                <a:sym typeface="Arial"/>
                <a:rtl val="0"/>
              </a:rPr>
              <a:t> Teacher Performance Assessment tasks established in 16 KAR 7:010, Section 2, or a variation of these tasks to meet the requirement specified in subsection (5) of this section.</a:t>
            </a: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59" name="Shape 359"/>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68</a:t>
            </a:r>
          </a:p>
        </p:txBody>
      </p:sp>
      <p:sp>
        <p:nvSpPr>
          <p:cNvPr id="360" name="Shape 360"/>
          <p:cNvSpPr txBox="1"/>
          <p:nvPr/>
        </p:nvSpPr>
        <p:spPr>
          <a:xfrm>
            <a:off x="1171575" y="209550"/>
            <a:ext cx="7715249" cy="120808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200" u="none" cap="none" strike="noStrike">
                <a:solidFill>
                  <a:schemeClr val="accent1"/>
                </a:solidFill>
                <a:latin typeface="Arial"/>
                <a:ea typeface="Arial"/>
                <a:cs typeface="Arial"/>
                <a:sym typeface="Arial"/>
                <a:rtl val="0"/>
              </a:rPr>
              <a:t>Why Connect KTS, KTIP &amp;</a:t>
            </a:r>
            <a:br>
              <a:rPr b="1" baseline="0" i="0" lang="en-US" sz="3200" u="none" cap="none" strike="noStrike">
                <a:solidFill>
                  <a:schemeClr val="accent1"/>
                </a:solidFill>
                <a:latin typeface="Arial"/>
                <a:ea typeface="Arial"/>
                <a:cs typeface="Arial"/>
                <a:sym typeface="Arial"/>
                <a:rtl val="0"/>
              </a:rPr>
            </a:br>
            <a:r>
              <a:rPr b="1" baseline="0" i="0" lang="en-US" sz="3200" u="none" cap="none" strike="noStrike">
                <a:solidFill>
                  <a:schemeClr val="accent1"/>
                </a:solidFill>
                <a:latin typeface="Arial"/>
                <a:ea typeface="Arial"/>
                <a:cs typeface="Arial"/>
                <a:sym typeface="Arial"/>
                <a:rtl val="0"/>
              </a:rPr>
              <a:t>Co-Teaching?</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64" name="Shape 364"/>
        <p:cNvGrpSpPr/>
        <p:nvPr/>
      </p:nvGrpSpPr>
      <p:grpSpPr>
        <a:xfrm>
          <a:off x="0" y="0"/>
          <a:ext cx="0" cy="0"/>
          <a:chOff x="0" y="0"/>
          <a:chExt cx="0" cy="0"/>
        </a:xfrm>
      </p:grpSpPr>
      <p:sp>
        <p:nvSpPr>
          <p:cNvPr id="365" name="Shape 365"/>
          <p:cNvSpPr txBox="1"/>
          <p:nvPr>
            <p:ph type="title"/>
          </p:nvPr>
        </p:nvSpPr>
        <p:spPr>
          <a:xfrm>
            <a:off x="1000125" y="0"/>
            <a:ext cx="8143873"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200" u="none" cap="none" strike="noStrike">
                <a:solidFill>
                  <a:schemeClr val="accent1"/>
                </a:solidFill>
                <a:latin typeface="Arial"/>
                <a:ea typeface="Arial"/>
                <a:cs typeface="Arial"/>
                <a:sym typeface="Arial"/>
                <a:rtl val="0"/>
              </a:rPr>
              <a:t>Now, review the standards</a:t>
            </a:r>
          </a:p>
        </p:txBody>
      </p:sp>
      <p:sp>
        <p:nvSpPr>
          <p:cNvPr id="366" name="Shape 366"/>
          <p:cNvSpPr txBox="1"/>
          <p:nvPr>
            <p:ph idx="1" type="body"/>
          </p:nvPr>
        </p:nvSpPr>
        <p:spPr>
          <a:xfrm>
            <a:off x="1000125" y="1417637"/>
            <a:ext cx="8143873" cy="5440362"/>
          </a:xfrm>
          <a:prstGeom prst="rect">
            <a:avLst/>
          </a:prstGeom>
          <a:solidFill>
            <a:schemeClr val="lt2"/>
          </a:solidFill>
          <a:ln>
            <a:noFill/>
          </a:ln>
        </p:spPr>
        <p:txBody>
          <a:bodyPr anchorCtr="0" anchor="t" bIns="45700" lIns="91425" rIns="91425" tIns="45700">
            <a:noAutofit/>
          </a:bodyPr>
          <a:lstStyle/>
          <a:p>
            <a:pPr indent="-200659" lvl="0" marL="365760" marR="0" rtl="0" algn="l">
              <a:lnSpc>
                <a:spcPct val="100000"/>
              </a:lnSpc>
              <a:spcBef>
                <a:spcPts val="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Demonstrates applied content knowledge</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Designs and plans instruction</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Creates and maintains learning climate</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Implements and manages instruction</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Assesses and communicates learning results</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Demonstrates the implementation of technology</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Reflects on and evaluates teaching and learning</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Collaborates with colleagues/parents/others</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Evaluates teaching and implements PD</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Provides leadership in school/community/profession</a:t>
            </a:r>
          </a:p>
          <a:p>
            <a:pPr indent="-9526" lvl="0" marL="174626" marR="0" rtl="0" algn="l">
              <a:lnSpc>
                <a:spcPct val="100000"/>
              </a:lnSpc>
              <a:spcBef>
                <a:spcPts val="600"/>
              </a:spcBef>
              <a:spcAft>
                <a:spcPts val="0"/>
              </a:spcAft>
              <a:buClr>
                <a:schemeClr val="accent1"/>
              </a:buClr>
              <a:buFont typeface="Arial"/>
              <a:buNone/>
            </a:pPr>
            <a:r>
              <a:t/>
            </a:r>
            <a:endParaRPr b="1" baseline="0" i="1" sz="2400" u="sng" cap="none" strike="noStrike">
              <a:solidFill>
                <a:schemeClr val="hlink"/>
              </a:solidFill>
              <a:latin typeface="Times New Roman"/>
              <a:ea typeface="Times New Roman"/>
              <a:cs typeface="Times New Roman"/>
              <a:sym typeface="Times New Roman"/>
              <a:hlinkClick r:id="rId3"/>
              <a:rtl val="0"/>
            </a:endParaRPr>
          </a:p>
          <a:p>
            <a:pPr indent="-48259" lvl="0" marL="365760" marR="0" rtl="0" algn="l">
              <a:lnSpc>
                <a:spcPct val="100000"/>
              </a:lnSpc>
              <a:spcBef>
                <a:spcPts val="600"/>
              </a:spcBef>
              <a:spcAft>
                <a:spcPts val="0"/>
              </a:spcAft>
              <a:buClr>
                <a:schemeClr val="accent1"/>
              </a:buClr>
              <a:buFont typeface="Arial"/>
              <a:buNone/>
            </a:pPr>
            <a:r>
              <a:t/>
            </a:r>
            <a:endParaRPr b="1" baseline="0" i="1" sz="2400" u="sng" cap="none" strike="noStrike">
              <a:solidFill>
                <a:schemeClr val="hlink"/>
              </a:solidFill>
              <a:latin typeface="Times New Roman"/>
              <a:ea typeface="Times New Roman"/>
              <a:cs typeface="Times New Roman"/>
              <a:sym typeface="Times New Roman"/>
              <a:hlinkClick r:id="rId4"/>
              <a:rtl val="0"/>
            </a:endParaRPr>
          </a:p>
        </p:txBody>
      </p:sp>
      <p:sp>
        <p:nvSpPr>
          <p:cNvPr id="367" name="Shape 367"/>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69</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72" name="Shape 372"/>
        <p:cNvGrpSpPr/>
        <p:nvPr/>
      </p:nvGrpSpPr>
      <p:grpSpPr>
        <a:xfrm>
          <a:off x="0" y="0"/>
          <a:ext cx="0" cy="0"/>
          <a:chOff x="0" y="0"/>
          <a:chExt cx="0" cy="0"/>
        </a:xfrm>
      </p:grpSpPr>
      <p:sp>
        <p:nvSpPr>
          <p:cNvPr id="373" name="Shape 373"/>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0" baseline="0" i="0" lang="en-US" sz="3250" u="none" cap="none" strike="noStrike">
                <a:solidFill>
                  <a:schemeClr val="accent1"/>
                </a:solidFill>
                <a:latin typeface="Arial"/>
                <a:ea typeface="Arial"/>
                <a:cs typeface="Arial"/>
                <a:sym typeface="Arial"/>
                <a:rtl val="0"/>
              </a:rPr>
              <a:t>Example</a:t>
            </a:r>
          </a:p>
        </p:txBody>
      </p:sp>
      <p:sp>
        <p:nvSpPr>
          <p:cNvPr id="374" name="Shape 374"/>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Now, look at KTS 5 (Student Assessment)</a:t>
            </a:r>
          </a:p>
          <a:p>
            <a:pPr indent="-6096" lvl="0" marL="82296" marR="0" rtl="0" algn="l">
              <a:lnSpc>
                <a:spcPct val="100000"/>
              </a:lnSpc>
              <a:spcBef>
                <a:spcPts val="600"/>
              </a:spcBef>
              <a:spcAft>
                <a:spcPts val="0"/>
              </a:spcAft>
              <a:buClr>
                <a:schemeClr val="accent1"/>
              </a:buClr>
              <a:buFont typeface="Arial"/>
              <a:buNone/>
            </a:pPr>
            <a:r>
              <a:t/>
            </a:r>
            <a:endParaRPr b="1" baseline="0" i="0" sz="28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Why is this standard important?</a:t>
            </a:r>
          </a:p>
          <a:p>
            <a:pPr indent="-6096" lvl="0" marL="82296" marR="0" rtl="0" algn="l">
              <a:lnSpc>
                <a:spcPct val="100000"/>
              </a:lnSpc>
              <a:spcBef>
                <a:spcPts val="600"/>
              </a:spcBef>
              <a:spcAft>
                <a:spcPts val="0"/>
              </a:spcAft>
              <a:buClr>
                <a:schemeClr val="accent1"/>
              </a:buClr>
              <a:buFont typeface="Arial"/>
              <a:buNone/>
            </a:pPr>
            <a:r>
              <a:t/>
            </a:r>
            <a:endParaRPr b="1" baseline="0" i="0" sz="28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How would you use this in co-teaching?</a:t>
            </a: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75" name="Shape 375"/>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72</a:t>
            </a:r>
          </a:p>
        </p:txBody>
      </p:sp>
      <p:sp>
        <p:nvSpPr>
          <p:cNvPr id="376" name="Shape 376"/>
          <p:cNvSpPr txBox="1"/>
          <p:nvPr/>
        </p:nvSpPr>
        <p:spPr>
          <a:xfrm>
            <a:off x="1171575" y="209550"/>
            <a:ext cx="7715249" cy="120808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200" u="none" cap="none" strike="noStrike">
                <a:solidFill>
                  <a:schemeClr val="accent1"/>
                </a:solidFill>
                <a:latin typeface="Arial"/>
                <a:ea typeface="Arial"/>
                <a:cs typeface="Arial"/>
                <a:sym typeface="Arial"/>
                <a:rtl val="0"/>
              </a:rPr>
              <a:t>Connecting KTS, KTIP &amp;</a:t>
            </a:r>
            <a:br>
              <a:rPr b="1" baseline="0" i="0" lang="en-US" sz="3200" u="none" cap="none" strike="noStrike">
                <a:solidFill>
                  <a:schemeClr val="accent1"/>
                </a:solidFill>
                <a:latin typeface="Arial"/>
                <a:ea typeface="Arial"/>
                <a:cs typeface="Arial"/>
                <a:sym typeface="Arial"/>
                <a:rtl val="0"/>
              </a:rPr>
            </a:br>
            <a:r>
              <a:rPr b="1" baseline="0" i="0" lang="en-US" sz="3200" u="none" cap="none" strike="noStrike">
                <a:solidFill>
                  <a:schemeClr val="accent1"/>
                </a:solidFill>
                <a:latin typeface="Arial"/>
                <a:ea typeface="Arial"/>
                <a:cs typeface="Arial"/>
                <a:sym typeface="Arial"/>
                <a:rtl val="0"/>
              </a:rPr>
              <a:t>Co-Teaching</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80" name="Shape 380"/>
        <p:cNvGrpSpPr/>
        <p:nvPr/>
      </p:nvGrpSpPr>
      <p:grpSpPr>
        <a:xfrm>
          <a:off x="0" y="0"/>
          <a:ext cx="0" cy="0"/>
          <a:chOff x="0" y="0"/>
          <a:chExt cx="0" cy="0"/>
        </a:xfrm>
      </p:grpSpPr>
      <p:sp>
        <p:nvSpPr>
          <p:cNvPr id="381" name="Shape 381"/>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0" baseline="0" i="0" lang="en-US" sz="3250" u="none" cap="none" strike="noStrike">
                <a:solidFill>
                  <a:schemeClr val="accent1"/>
                </a:solidFill>
                <a:latin typeface="Arial"/>
                <a:ea typeface="Arial"/>
                <a:cs typeface="Arial"/>
                <a:sym typeface="Arial"/>
                <a:rtl val="0"/>
              </a:rPr>
              <a:t>Example</a:t>
            </a:r>
          </a:p>
        </p:txBody>
      </p:sp>
      <p:sp>
        <p:nvSpPr>
          <p:cNvPr id="382" name="Shape 382"/>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3200" u="none" cap="none" strike="noStrike">
                <a:solidFill>
                  <a:schemeClr val="dk1"/>
                </a:solidFill>
                <a:latin typeface="Arial"/>
                <a:ea typeface="Arial"/>
                <a:cs typeface="Arial"/>
                <a:sym typeface="Arial"/>
                <a:rtl val="0"/>
              </a:rPr>
              <a:t>Through co-reflection</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3200" u="none" cap="none" strike="noStrike">
                <a:solidFill>
                  <a:schemeClr val="dk1"/>
                </a:solidFill>
                <a:latin typeface="Arial"/>
                <a:ea typeface="Arial"/>
                <a:cs typeface="Arial"/>
                <a:sym typeface="Arial"/>
                <a:rtl val="0"/>
              </a:rPr>
              <a:t>To plan meaningful assessments</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3200" u="none" cap="none" strike="noStrike">
                <a:solidFill>
                  <a:schemeClr val="dk1"/>
                </a:solidFill>
                <a:latin typeface="Arial"/>
                <a:ea typeface="Arial"/>
                <a:cs typeface="Arial"/>
                <a:sym typeface="Arial"/>
                <a:rtl val="0"/>
              </a:rPr>
              <a:t>To reflect about results</a:t>
            </a:r>
          </a:p>
          <a:p>
            <a:pPr indent="-9526" lvl="0" marL="174626" marR="0" rtl="0" algn="l">
              <a:lnSpc>
                <a:spcPct val="100000"/>
              </a:lnSpc>
              <a:spcBef>
                <a:spcPts val="600"/>
              </a:spcBef>
              <a:spcAft>
                <a:spcPts val="0"/>
              </a:spcAft>
              <a:buClr>
                <a:schemeClr val="accent1"/>
              </a:buClr>
              <a:buSzPct val="25000"/>
              <a:buFont typeface="Arial"/>
              <a:buNone/>
            </a:pPr>
            <a:br>
              <a:rPr b="1" baseline="0" i="0" lang="en-US" sz="3200" u="none" cap="none" strike="noStrike">
                <a:solidFill>
                  <a:schemeClr val="dk1"/>
                </a:solidFill>
                <a:latin typeface="Arial"/>
                <a:ea typeface="Arial"/>
                <a:cs typeface="Arial"/>
                <a:sym typeface="Arial"/>
                <a:rtl val="0"/>
              </a:rPr>
            </a:br>
            <a:r>
              <a:rPr b="1" baseline="0" i="0" lang="en-US" sz="3200" u="none" cap="none" strike="noStrike">
                <a:solidFill>
                  <a:schemeClr val="dk1"/>
                </a:solidFill>
                <a:latin typeface="Arial"/>
                <a:ea typeface="Arial"/>
                <a:cs typeface="Arial"/>
                <a:sym typeface="Arial"/>
                <a:rtl val="0"/>
              </a:rPr>
              <a:t>(see KTIP Task C document)</a:t>
            </a: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383" name="Shape 38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76</a:t>
            </a:r>
          </a:p>
        </p:txBody>
      </p:sp>
      <p:sp>
        <p:nvSpPr>
          <p:cNvPr id="384" name="Shape 384"/>
          <p:cNvSpPr txBox="1"/>
          <p:nvPr/>
        </p:nvSpPr>
        <p:spPr>
          <a:xfrm>
            <a:off x="1171575" y="209550"/>
            <a:ext cx="7715249" cy="120808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Font typeface="Arial"/>
              <a:buNone/>
            </a:pPr>
            <a:r>
              <a:t/>
            </a:r>
            <a:endParaRPr b="0" baseline="0" i="0" sz="3200" u="none" cap="none" strike="noStrike">
              <a:solidFill>
                <a:schemeClr val="accent1"/>
              </a:solidFill>
              <a:latin typeface="Arial"/>
              <a:ea typeface="Arial"/>
              <a:cs typeface="Arial"/>
              <a:sym typeface="Arial"/>
              <a:rtl val="0"/>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88" name="Shape 388"/>
        <p:cNvGrpSpPr/>
        <p:nvPr/>
      </p:nvGrpSpPr>
      <p:grpSpPr>
        <a:xfrm>
          <a:off x="0" y="0"/>
          <a:ext cx="0" cy="0"/>
          <a:chOff x="0" y="0"/>
          <a:chExt cx="0" cy="0"/>
        </a:xfrm>
      </p:grpSpPr>
      <p:sp>
        <p:nvSpPr>
          <p:cNvPr id="389" name="Shape 389"/>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0"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Now, review KTS 5 Indicators</a:t>
            </a:r>
          </a:p>
        </p:txBody>
      </p:sp>
      <p:sp>
        <p:nvSpPr>
          <p:cNvPr id="390" name="Shape 390"/>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9526" lvl="0" marL="17462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5.1 	Uses pre-assessments</a:t>
            </a: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5.2 	Uses formative assessments</a:t>
            </a: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5.3 	Uses summative assessments</a:t>
            </a: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5.4 	Describes, analyzes, evaluates student 	performance data</a:t>
            </a: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5.5 	Communicates results to students &amp; 	parents</a:t>
            </a:r>
          </a:p>
          <a:p>
            <a:pPr indent="-9526" lvl="0" marL="17462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5.6 	Allows for student self-assessment</a:t>
            </a:r>
          </a:p>
        </p:txBody>
      </p:sp>
      <p:sp>
        <p:nvSpPr>
          <p:cNvPr id="391" name="Shape 391"/>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78</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95" name="Shape 395"/>
        <p:cNvGrpSpPr/>
        <p:nvPr/>
      </p:nvGrpSpPr>
      <p:grpSpPr>
        <a:xfrm>
          <a:off x="0" y="0"/>
          <a:ext cx="0" cy="0"/>
          <a:chOff x="0" y="0"/>
          <a:chExt cx="0" cy="0"/>
        </a:xfrm>
      </p:grpSpPr>
      <p:sp>
        <p:nvSpPr>
          <p:cNvPr id="396" name="Shape 396"/>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0" baseline="0" i="0" lang="en-US" sz="3600" u="none" cap="none" strike="noStrike">
                <a:solidFill>
                  <a:schemeClr val="accent1"/>
                </a:solidFill>
                <a:latin typeface="Arial"/>
                <a:ea typeface="Arial"/>
                <a:cs typeface="Arial"/>
                <a:sym typeface="Arial"/>
                <a:rtl val="0"/>
              </a:rPr>
            </a:br>
          </a:p>
        </p:txBody>
      </p:sp>
      <p:sp>
        <p:nvSpPr>
          <p:cNvPr id="397" name="Shape 397"/>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5079" lvl="0" marL="182880" marR="0" rtl="0" algn="ctr">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Are any indicators difficult to use in</a:t>
            </a:r>
          </a:p>
          <a:p>
            <a:pPr indent="-5079" lvl="0" marL="182880" marR="0" rtl="0" algn="ctr">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co-teaching?</a:t>
            </a:r>
          </a:p>
        </p:txBody>
      </p:sp>
      <p:sp>
        <p:nvSpPr>
          <p:cNvPr id="398" name="Shape 398"/>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82</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02" name="Shape 402"/>
        <p:cNvGrpSpPr/>
        <p:nvPr/>
      </p:nvGrpSpPr>
      <p:grpSpPr>
        <a:xfrm>
          <a:off x="0" y="0"/>
          <a:ext cx="0" cy="0"/>
          <a:chOff x="0" y="0"/>
          <a:chExt cx="0" cy="0"/>
        </a:xfrm>
      </p:grpSpPr>
      <p:sp>
        <p:nvSpPr>
          <p:cNvPr id="403" name="Shape 403"/>
          <p:cNvSpPr txBox="1"/>
          <p:nvPr>
            <p:ph type="title"/>
          </p:nvPr>
        </p:nvSpPr>
        <p:spPr>
          <a:xfrm>
            <a:off x="1019175" y="0"/>
            <a:ext cx="8124825"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Remember Together</a:t>
            </a:r>
          </a:p>
        </p:txBody>
      </p:sp>
      <p:sp>
        <p:nvSpPr>
          <p:cNvPr id="404" name="Shape 404"/>
          <p:cNvSpPr txBox="1"/>
          <p:nvPr>
            <p:ph idx="1" type="body"/>
          </p:nvPr>
        </p:nvSpPr>
        <p:spPr>
          <a:xfrm>
            <a:off x="1019175" y="1417637"/>
            <a:ext cx="8124825" cy="5440362"/>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Together:</a:t>
            </a:r>
          </a:p>
          <a:p>
            <a:pPr indent="-289560" lvl="0" marL="36576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Design assessments</a:t>
            </a:r>
          </a:p>
          <a:p>
            <a:pPr indent="-289560" lvl="0" marL="36576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Analyze assessment data</a:t>
            </a:r>
          </a:p>
          <a:p>
            <a:pPr indent="-289560" lvl="0" marL="36576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Determine next steps</a:t>
            </a: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405" name="Shape 405"/>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2800" u="none" cap="none" strike="noStrike">
                <a:solidFill>
                  <a:schemeClr val="accent1"/>
                </a:solidFill>
                <a:latin typeface="Arial"/>
                <a:ea typeface="Arial"/>
                <a:cs typeface="Arial"/>
                <a:sym typeface="Arial"/>
                <a:rtl val="0"/>
              </a:rPr>
              <a:t>16 KAR 5:040:</a:t>
            </a:r>
            <a:br>
              <a:rPr b="1" baseline="0" i="0" lang="en-US" sz="2800" u="none" cap="none" strike="noStrike">
                <a:solidFill>
                  <a:schemeClr val="accent1"/>
                </a:solidFill>
                <a:latin typeface="Arial"/>
                <a:ea typeface="Arial"/>
                <a:cs typeface="Arial"/>
                <a:sym typeface="Arial"/>
                <a:rtl val="0"/>
              </a:rPr>
            </a:br>
            <a:r>
              <a:rPr b="1" baseline="0" i="0" lang="en-US" sz="2800" u="none" cap="none" strike="noStrike">
                <a:solidFill>
                  <a:schemeClr val="accent1"/>
                </a:solidFill>
                <a:latin typeface="Arial"/>
                <a:ea typeface="Arial"/>
                <a:cs typeface="Arial"/>
                <a:sym typeface="Arial"/>
                <a:rtl val="0"/>
              </a:rPr>
              <a:t>Admission, Placement &amp; Supervision in Student Teaching*</a:t>
            </a:r>
          </a:p>
        </p:txBody>
      </p:sp>
      <p:sp>
        <p:nvSpPr>
          <p:cNvPr id="119" name="Shape 119"/>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9526" lvl="0" marL="174626" marR="0" rtl="0" algn="l">
              <a:lnSpc>
                <a:spcPct val="100000"/>
              </a:lnSpc>
              <a:spcBef>
                <a:spcPts val="0"/>
              </a:spcBef>
              <a:spcAft>
                <a:spcPts val="0"/>
              </a:spcAft>
              <a:buClr>
                <a:schemeClr val="accent1"/>
              </a:buClr>
              <a:buSzPct val="25000"/>
              <a:buFont typeface="Arial"/>
              <a:buNone/>
            </a:pPr>
            <a:r>
              <a:rPr b="0" baseline="0" i="0" lang="en-US" sz="2400" u="none" cap="none" strike="noStrike">
                <a:solidFill>
                  <a:schemeClr val="dk1"/>
                </a:solidFill>
                <a:latin typeface="Arial"/>
                <a:ea typeface="Arial"/>
                <a:cs typeface="Arial"/>
                <a:sym typeface="Arial"/>
                <a:rtl val="0"/>
              </a:rPr>
              <a:t> </a:t>
            </a:r>
          </a:p>
          <a:p>
            <a:pPr indent="-9526" lvl="0" marL="174626" marR="0" rtl="0" algn="l">
              <a:lnSpc>
                <a:spcPct val="100000"/>
              </a:lnSpc>
              <a:spcBef>
                <a:spcPts val="600"/>
              </a:spcBef>
              <a:spcAft>
                <a:spcPts val="0"/>
              </a:spcAft>
              <a:buClr>
                <a:schemeClr val="accent1"/>
              </a:buClr>
              <a:buSzPct val="25000"/>
              <a:buFont typeface="Arial"/>
              <a:buNone/>
            </a:pPr>
            <a:r>
              <a:rPr b="1" baseline="0" i="0" lang="en-US" sz="2400" u="none" cap="none" strike="noStrike">
                <a:solidFill>
                  <a:schemeClr val="dk1"/>
                </a:solidFill>
                <a:latin typeface="Arial"/>
                <a:ea typeface="Arial"/>
                <a:cs typeface="Arial"/>
                <a:sym typeface="Arial"/>
                <a:rtl val="0"/>
              </a:rPr>
              <a:t>Three part training required by EPSB</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Part a: from EPSB (instructions provided at end of this training)</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Part b: This training</a:t>
            </a: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Part c: Conducted by university faculty prior to placement</a:t>
            </a:r>
          </a:p>
          <a:p>
            <a:pPr indent="-9526" lvl="0" marL="174626" marR="0" rtl="0" algn="l">
              <a:lnSpc>
                <a:spcPct val="100000"/>
              </a:lnSpc>
              <a:spcBef>
                <a:spcPts val="600"/>
              </a:spcBef>
              <a:spcAft>
                <a:spcPts val="0"/>
              </a:spcAft>
              <a:buClr>
                <a:schemeClr val="accent1"/>
              </a:buClr>
              <a:buFont typeface="Arial"/>
              <a:buNone/>
            </a:pPr>
            <a:r>
              <a:t/>
            </a:r>
            <a:endParaRPr b="1" baseline="0" i="0" sz="2400" u="none" cap="none" strike="noStrike">
              <a:solidFill>
                <a:schemeClr val="dk1"/>
              </a:solidFill>
              <a:latin typeface="Arial"/>
              <a:ea typeface="Arial"/>
              <a:cs typeface="Arial"/>
              <a:sym typeface="Arial"/>
              <a:rtl val="0"/>
            </a:endParaRPr>
          </a:p>
          <a:p>
            <a:pPr indent="-200659" lvl="0" marL="365760" marR="0" rtl="0" algn="l">
              <a:lnSpc>
                <a:spcPct val="100000"/>
              </a:lnSpc>
              <a:spcBef>
                <a:spcPts val="600"/>
              </a:spcBef>
              <a:spcAft>
                <a:spcPts val="0"/>
              </a:spcAft>
              <a:buClr>
                <a:schemeClr val="accent1"/>
              </a:buClr>
              <a:buSzPct val="100000"/>
              <a:buFont typeface="Arial"/>
              <a:buChar char="•"/>
            </a:pPr>
            <a:r>
              <a:rPr b="1" baseline="0" i="0" lang="en-US" sz="2400" u="none" cap="none" strike="noStrike">
                <a:solidFill>
                  <a:schemeClr val="dk1"/>
                </a:solidFill>
                <a:latin typeface="Arial"/>
                <a:ea typeface="Arial"/>
                <a:cs typeface="Arial"/>
                <a:sym typeface="Arial"/>
                <a:rtl val="0"/>
              </a:rPr>
              <a:t>Section 2 (5, b)</a:t>
            </a:r>
            <a:br>
              <a:rPr b="1" baseline="0" i="0" lang="en-US" sz="2400" u="none" cap="none" strike="noStrike">
                <a:solidFill>
                  <a:schemeClr val="dk1"/>
                </a:solidFill>
                <a:latin typeface="Arial"/>
                <a:ea typeface="Arial"/>
                <a:cs typeface="Arial"/>
                <a:sym typeface="Arial"/>
                <a:rtl val="0"/>
              </a:rPr>
            </a:br>
            <a:r>
              <a:rPr b="1" baseline="0" i="0" lang="en-US" sz="2400" u="none" cap="none" strike="noStrike">
                <a:solidFill>
                  <a:schemeClr val="dk1"/>
                </a:solidFill>
                <a:latin typeface="Arial"/>
                <a:ea typeface="Arial"/>
                <a:cs typeface="Arial"/>
                <a:sym typeface="Arial"/>
                <a:rtl val="0"/>
              </a:rPr>
              <a:t>Section 5 (6, b)</a:t>
            </a:r>
          </a:p>
          <a:p>
            <a:pPr indent="-9526" lvl="0" marL="174626" marR="0" rtl="0" algn="l">
              <a:lnSpc>
                <a:spcPct val="100000"/>
              </a:lnSpc>
              <a:spcBef>
                <a:spcPts val="600"/>
              </a:spcBef>
              <a:spcAft>
                <a:spcPts val="0"/>
              </a:spcAft>
              <a:buClr>
                <a:schemeClr val="accent1"/>
              </a:buClr>
              <a:buFont typeface="Arial"/>
              <a:buNone/>
            </a:pPr>
            <a:r>
              <a:t/>
            </a:r>
            <a:endParaRPr b="0" baseline="0" i="0" sz="24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120" name="Shape 120"/>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3</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09" name="Shape 409"/>
        <p:cNvGrpSpPr/>
        <p:nvPr/>
      </p:nvGrpSpPr>
      <p:grpSpPr>
        <a:xfrm>
          <a:off x="0" y="0"/>
          <a:ext cx="0" cy="0"/>
          <a:chOff x="0" y="0"/>
          <a:chExt cx="0" cy="0"/>
        </a:xfrm>
      </p:grpSpPr>
      <p:sp>
        <p:nvSpPr>
          <p:cNvPr id="410" name="Shape 410"/>
          <p:cNvSpPr txBox="1"/>
          <p:nvPr>
            <p:ph type="title"/>
          </p:nvPr>
        </p:nvSpPr>
        <p:spPr>
          <a:xfrm>
            <a:off x="1005840" y="0"/>
            <a:ext cx="8138159" cy="1828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Assessing Growth Using Observation Strategies</a:t>
            </a:r>
          </a:p>
        </p:txBody>
      </p:sp>
      <p:sp>
        <p:nvSpPr>
          <p:cNvPr id="411" name="Shape 411"/>
          <p:cNvSpPr txBox="1"/>
          <p:nvPr>
            <p:ph idx="1" type="body"/>
          </p:nvPr>
        </p:nvSpPr>
        <p:spPr>
          <a:xfrm>
            <a:off x="1005840" y="1828800"/>
            <a:ext cx="8138159" cy="5029198"/>
          </a:xfrm>
          <a:prstGeom prst="rect">
            <a:avLst/>
          </a:prstGeom>
          <a:solidFill>
            <a:schemeClr val="lt2"/>
          </a:solidFill>
          <a:ln>
            <a:noFill/>
          </a:ln>
        </p:spPr>
        <p:txBody>
          <a:bodyPr anchorCtr="0" anchor="t" bIns="45700" lIns="91425" rIns="91425" tIns="45700">
            <a:noAutofit/>
          </a:bodyPr>
          <a:lstStyle/>
          <a:p>
            <a:pPr indent="-125518" lvl="0" marL="36576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1" baseline="0" i="0" lang="en-US" sz="3200" u="none" cap="none" strike="noStrike">
                <a:solidFill>
                  <a:schemeClr val="dk1"/>
                </a:solidFill>
                <a:latin typeface="Arial"/>
                <a:ea typeface="Arial"/>
                <a:cs typeface="Arial"/>
                <a:sym typeface="Arial"/>
                <a:rtl val="0"/>
              </a:rPr>
              <a:t>Name two strategies for collecting observational data</a:t>
            </a:r>
          </a:p>
        </p:txBody>
      </p:sp>
      <p:sp>
        <p:nvSpPr>
          <p:cNvPr id="412" name="Shape 41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85</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16" name="Shape 416"/>
        <p:cNvGrpSpPr/>
        <p:nvPr/>
      </p:nvGrpSpPr>
      <p:grpSpPr>
        <a:xfrm>
          <a:off x="0" y="0"/>
          <a:ext cx="0" cy="0"/>
          <a:chOff x="0" y="0"/>
          <a:chExt cx="0" cy="0"/>
        </a:xfrm>
      </p:grpSpPr>
      <p:sp>
        <p:nvSpPr>
          <p:cNvPr id="417" name="Shape 417"/>
          <p:cNvSpPr txBox="1"/>
          <p:nvPr>
            <p:ph type="title"/>
          </p:nvPr>
        </p:nvSpPr>
        <p:spPr>
          <a:xfrm>
            <a:off x="1005840" y="0"/>
            <a:ext cx="8138159"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Compare your strategies to these:</a:t>
            </a:r>
          </a:p>
        </p:txBody>
      </p:sp>
      <p:sp>
        <p:nvSpPr>
          <p:cNvPr id="418" name="Shape 418"/>
          <p:cNvSpPr txBox="1"/>
          <p:nvPr>
            <p:ph idx="1" type="body"/>
          </p:nvPr>
        </p:nvSpPr>
        <p:spPr>
          <a:xfrm>
            <a:off x="1005840" y="1417637"/>
            <a:ext cx="8138159" cy="5440362"/>
          </a:xfrm>
          <a:prstGeom prst="rect">
            <a:avLst/>
          </a:prstGeom>
          <a:solidFill>
            <a:schemeClr val="lt2"/>
          </a:solidFill>
          <a:ln>
            <a:noFill/>
          </a:ln>
        </p:spPr>
        <p:txBody>
          <a:bodyPr anchorCtr="0" anchor="t" bIns="45700" lIns="91425" rIns="91425" tIns="45700">
            <a:noAutofit/>
          </a:bodyPr>
          <a:lstStyle/>
          <a:p>
            <a:pPr indent="-66464" lvl="1" marL="640080"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40761" lvl="1" marL="640080" marR="0" rtl="0" algn="l">
              <a:lnSpc>
                <a:spcPct val="100000"/>
              </a:lnSpc>
              <a:spcBef>
                <a:spcPts val="55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Scripting</a:t>
            </a: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Seating Charts</a:t>
            </a: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KTIP IPR</a:t>
            </a:r>
          </a:p>
        </p:txBody>
      </p:sp>
      <p:sp>
        <p:nvSpPr>
          <p:cNvPr id="419" name="Shape 419"/>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86</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23" name="Shape 423"/>
        <p:cNvGrpSpPr/>
        <p:nvPr/>
      </p:nvGrpSpPr>
      <p:grpSpPr>
        <a:xfrm>
          <a:off x="0" y="0"/>
          <a:ext cx="0" cy="0"/>
          <a:chOff x="0" y="0"/>
          <a:chExt cx="0" cy="0"/>
        </a:xfrm>
      </p:grpSpPr>
      <p:sp>
        <p:nvSpPr>
          <p:cNvPr id="424" name="Shape 424"/>
          <p:cNvSpPr txBox="1"/>
          <p:nvPr>
            <p:ph type="title"/>
          </p:nvPr>
        </p:nvSpPr>
        <p:spPr>
          <a:xfrm>
            <a:off x="1013458" y="0"/>
            <a:ext cx="813054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Co-Reflection Strategies</a:t>
            </a:r>
          </a:p>
        </p:txBody>
      </p:sp>
      <p:sp>
        <p:nvSpPr>
          <p:cNvPr id="425" name="Shape 425"/>
          <p:cNvSpPr txBox="1"/>
          <p:nvPr>
            <p:ph idx="1" type="body"/>
          </p:nvPr>
        </p:nvSpPr>
        <p:spPr>
          <a:xfrm>
            <a:off x="1013458" y="1417637"/>
            <a:ext cx="8130540" cy="5440362"/>
          </a:xfrm>
          <a:prstGeom prst="rect">
            <a:avLst/>
          </a:prstGeom>
          <a:solidFill>
            <a:schemeClr val="lt2"/>
          </a:solidFill>
          <a:ln>
            <a:noFill/>
          </a:ln>
        </p:spPr>
        <p:txBody>
          <a:bodyPr anchorCtr="0" anchor="t" bIns="45700" lIns="91425" rIns="91425" tIns="45700">
            <a:noAutofit/>
          </a:bodyPr>
          <a:lstStyle/>
          <a:p>
            <a:pPr indent="-125518" lvl="0" marL="36576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Name two strategies for reflecting together</a:t>
            </a:r>
          </a:p>
          <a:p>
            <a:pPr indent="-22859" lvl="0" marL="365760" marR="0" rtl="0" algn="l">
              <a:lnSpc>
                <a:spcPct val="100000"/>
              </a:lnSpc>
              <a:spcBef>
                <a:spcPts val="60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2859" lvl="0" marL="365760" marR="0" rtl="0" algn="l">
              <a:lnSpc>
                <a:spcPct val="100000"/>
              </a:lnSpc>
              <a:spcBef>
                <a:spcPts val="60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2859" lvl="0" marL="365760" marR="0" rtl="0" algn="l">
              <a:lnSpc>
                <a:spcPct val="100000"/>
              </a:lnSpc>
              <a:spcBef>
                <a:spcPts val="60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p:txBody>
      </p:sp>
      <p:sp>
        <p:nvSpPr>
          <p:cNvPr id="426" name="Shape 42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87</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30" name="Shape 430"/>
        <p:cNvGrpSpPr/>
        <p:nvPr/>
      </p:nvGrpSpPr>
      <p:grpSpPr>
        <a:xfrm>
          <a:off x="0" y="0"/>
          <a:ext cx="0" cy="0"/>
          <a:chOff x="0" y="0"/>
          <a:chExt cx="0" cy="0"/>
        </a:xfrm>
      </p:grpSpPr>
      <p:sp>
        <p:nvSpPr>
          <p:cNvPr id="431" name="Shape 431"/>
          <p:cNvSpPr txBox="1"/>
          <p:nvPr>
            <p:ph type="title"/>
          </p:nvPr>
        </p:nvSpPr>
        <p:spPr>
          <a:xfrm>
            <a:off x="1005840" y="0"/>
            <a:ext cx="8138159"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Compare your strategies to these:</a:t>
            </a:r>
          </a:p>
        </p:txBody>
      </p:sp>
      <p:sp>
        <p:nvSpPr>
          <p:cNvPr id="432" name="Shape 432"/>
          <p:cNvSpPr txBox="1"/>
          <p:nvPr>
            <p:ph idx="1" type="body"/>
          </p:nvPr>
        </p:nvSpPr>
        <p:spPr>
          <a:xfrm>
            <a:off x="1005840" y="1417637"/>
            <a:ext cx="8138159" cy="5440362"/>
          </a:xfrm>
          <a:prstGeom prst="rect">
            <a:avLst/>
          </a:prstGeom>
          <a:solidFill>
            <a:schemeClr val="lt2"/>
          </a:solidFill>
          <a:ln>
            <a:noFill/>
          </a:ln>
        </p:spPr>
        <p:txBody>
          <a:bodyPr anchorCtr="0" anchor="t" bIns="45700" lIns="91425" rIns="91425" tIns="45700">
            <a:noAutofit/>
          </a:bodyPr>
          <a:lstStyle/>
          <a:p>
            <a:pPr indent="-66464" lvl="1" marL="640080"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Focus on critical data</a:t>
            </a: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Clarify ambiguous points </a:t>
            </a: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Discuss most and least effective instructional strategies</a:t>
            </a: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Determine next steps</a:t>
            </a:r>
          </a:p>
          <a:p>
            <a:pPr indent="-246380" lvl="1" marL="640080" marR="0" rtl="0" algn="l">
              <a:lnSpc>
                <a:spcPct val="100000"/>
              </a:lnSpc>
              <a:spcBef>
                <a:spcPts val="550"/>
              </a:spcBef>
              <a:spcAft>
                <a:spcPts val="0"/>
              </a:spcAft>
              <a:buClr>
                <a:schemeClr val="accent1"/>
              </a:buClr>
              <a:buSzPct val="101189"/>
              <a:buFont typeface="Arial"/>
              <a:buChar char="•"/>
            </a:pPr>
            <a:r>
              <a:rPr b="1" baseline="0" i="0" lang="en-US" sz="3200" u="none" cap="none" strike="noStrike">
                <a:solidFill>
                  <a:schemeClr val="dk1"/>
                </a:solidFill>
                <a:latin typeface="Arial"/>
                <a:ea typeface="Arial"/>
                <a:cs typeface="Arial"/>
                <a:sym typeface="Arial"/>
                <a:rtl val="0"/>
              </a:rPr>
              <a:t>Consider growth areas for ST (PGP)</a:t>
            </a:r>
          </a:p>
        </p:txBody>
      </p:sp>
      <p:sp>
        <p:nvSpPr>
          <p:cNvPr id="433" name="Shape 433"/>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88</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37" name="Shape 437"/>
        <p:cNvGrpSpPr/>
        <p:nvPr/>
      </p:nvGrpSpPr>
      <p:grpSpPr>
        <a:xfrm>
          <a:off x="0" y="0"/>
          <a:ext cx="0" cy="0"/>
          <a:chOff x="0" y="0"/>
          <a:chExt cx="0" cy="0"/>
        </a:xfrm>
      </p:grpSpPr>
      <p:sp>
        <p:nvSpPr>
          <p:cNvPr id="438" name="Shape 438"/>
          <p:cNvSpPr txBox="1"/>
          <p:nvPr>
            <p:ph type="title"/>
          </p:nvPr>
        </p:nvSpPr>
        <p:spPr>
          <a:xfrm>
            <a:off x="1013458" y="0"/>
            <a:ext cx="813054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Together US and CT consider:</a:t>
            </a:r>
          </a:p>
        </p:txBody>
      </p:sp>
      <p:sp>
        <p:nvSpPr>
          <p:cNvPr id="439" name="Shape 439"/>
          <p:cNvSpPr txBox="1"/>
          <p:nvPr>
            <p:ph idx="1" type="body"/>
          </p:nvPr>
        </p:nvSpPr>
        <p:spPr>
          <a:xfrm>
            <a:off x="1013458" y="1417637"/>
            <a:ext cx="8130540" cy="5440362"/>
          </a:xfrm>
          <a:prstGeom prst="rect">
            <a:avLst/>
          </a:prstGeom>
          <a:solidFill>
            <a:schemeClr val="lt2"/>
          </a:solidFill>
          <a:ln>
            <a:noFill/>
          </a:ln>
        </p:spPr>
        <p:txBody>
          <a:bodyPr anchorCtr="0" anchor="t" bIns="45700" lIns="91425" rIns="91425" tIns="45700">
            <a:noAutofit/>
          </a:bodyPr>
          <a:lstStyle/>
          <a:p>
            <a:pPr indent="-293158" lvl="0" marL="53340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457200" lvl="0" marL="53340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Course syllabus (map of experience)</a:t>
            </a:r>
          </a:p>
          <a:p>
            <a:pPr indent="-457200" lvl="0" marL="53340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Performance assessment instruments and procedures</a:t>
            </a:r>
          </a:p>
          <a:p>
            <a:pPr indent="-457200" lvl="0" marL="53340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Professional Growth Plan</a:t>
            </a:r>
          </a:p>
          <a:p>
            <a:pPr indent="-457200" lvl="0" marL="53340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How to address concerns as needed</a:t>
            </a: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540" lvl="0" marL="36576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440" name="Shape 440"/>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89</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44" name="Shape 444"/>
        <p:cNvGrpSpPr/>
        <p:nvPr/>
      </p:nvGrpSpPr>
      <p:grpSpPr>
        <a:xfrm>
          <a:off x="0" y="0"/>
          <a:ext cx="0" cy="0"/>
          <a:chOff x="0" y="0"/>
          <a:chExt cx="0" cy="0"/>
        </a:xfrm>
      </p:grpSpPr>
      <p:sp>
        <p:nvSpPr>
          <p:cNvPr id="445" name="Shape 445"/>
          <p:cNvSpPr txBox="1"/>
          <p:nvPr>
            <p:ph type="title"/>
          </p:nvPr>
        </p:nvSpPr>
        <p:spPr>
          <a:xfrm>
            <a:off x="1013458" y="0"/>
            <a:ext cx="813054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600" u="none" cap="none" strike="noStrike">
                <a:solidFill>
                  <a:schemeClr val="accent1"/>
                </a:solidFill>
                <a:latin typeface="Arial"/>
                <a:ea typeface="Arial"/>
                <a:cs typeface="Arial"/>
                <a:sym typeface="Arial"/>
                <a:rtl val="0"/>
              </a:rPr>
            </a:br>
            <a:r>
              <a:rPr b="1" baseline="0" i="0" lang="en-US" sz="3600" u="none" cap="none" strike="noStrike">
                <a:solidFill>
                  <a:schemeClr val="accent1"/>
                </a:solidFill>
                <a:latin typeface="Arial"/>
                <a:ea typeface="Arial"/>
                <a:cs typeface="Arial"/>
                <a:sym typeface="Arial"/>
                <a:rtl val="0"/>
              </a:rPr>
              <a:t>When Supervising, Remember</a:t>
            </a:r>
          </a:p>
        </p:txBody>
      </p:sp>
      <p:sp>
        <p:nvSpPr>
          <p:cNvPr id="446" name="Shape 446"/>
          <p:cNvSpPr txBox="1"/>
          <p:nvPr>
            <p:ph idx="1" type="body"/>
          </p:nvPr>
        </p:nvSpPr>
        <p:spPr>
          <a:xfrm>
            <a:off x="1013458" y="1417637"/>
            <a:ext cx="8130540" cy="5440362"/>
          </a:xfrm>
          <a:prstGeom prst="rect">
            <a:avLst/>
          </a:prstGeom>
          <a:solidFill>
            <a:schemeClr val="lt2"/>
          </a:solidFill>
          <a:ln>
            <a:noFill/>
          </a:ln>
        </p:spPr>
        <p:txBody>
          <a:bodyPr anchorCtr="0" anchor="t" bIns="45700" lIns="91425" rIns="91425" tIns="45700">
            <a:noAutofit/>
          </a:bodyPr>
          <a:lstStyle/>
          <a:p>
            <a:pPr indent="0" lvl="0" marL="76200"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289560" lvl="0" marL="36576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KTS structure supervision</a:t>
            </a:r>
          </a:p>
          <a:p>
            <a:pPr indent="-289560" lvl="0" marL="36576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KTIP is core performance assessment</a:t>
            </a:r>
          </a:p>
          <a:p>
            <a:pPr indent="-289560" lvl="0" marL="365760" marR="0" rtl="0" algn="l">
              <a:lnSpc>
                <a:spcPct val="100000"/>
              </a:lnSpc>
              <a:spcBef>
                <a:spcPts val="600"/>
              </a:spcBef>
              <a:spcAft>
                <a:spcPts val="0"/>
              </a:spcAft>
              <a:buClr>
                <a:schemeClr val="accent1"/>
              </a:buClr>
              <a:buSzPct val="80729"/>
              <a:buFont typeface="Arial"/>
              <a:buChar char="•"/>
            </a:pPr>
            <a:r>
              <a:rPr b="1" baseline="0" i="0" lang="en-US" sz="3200" u="none" cap="none" strike="noStrike">
                <a:solidFill>
                  <a:schemeClr val="dk1"/>
                </a:solidFill>
                <a:latin typeface="Arial"/>
                <a:ea typeface="Arial"/>
                <a:cs typeface="Arial"/>
                <a:sym typeface="Arial"/>
                <a:rtl val="0"/>
              </a:rPr>
              <a:t>CCC heart of co-teaching and career and college readiness</a:t>
            </a:r>
          </a:p>
          <a:p>
            <a:pPr indent="0" lvl="0" marL="76200"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9526" lvl="0" marL="174626" marR="0" rtl="0" algn="l">
              <a:lnSpc>
                <a:spcPct val="100000"/>
              </a:lnSpc>
              <a:spcBef>
                <a:spcPts val="60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p:txBody>
      </p:sp>
      <p:sp>
        <p:nvSpPr>
          <p:cNvPr id="447" name="Shape 447"/>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90</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51" name="Shape 451"/>
        <p:cNvGrpSpPr/>
        <p:nvPr/>
      </p:nvGrpSpPr>
      <p:grpSpPr>
        <a:xfrm>
          <a:off x="0" y="0"/>
          <a:ext cx="0" cy="0"/>
          <a:chOff x="0" y="0"/>
          <a:chExt cx="0" cy="0"/>
        </a:xfrm>
      </p:grpSpPr>
      <p:sp>
        <p:nvSpPr>
          <p:cNvPr id="452" name="Shape 452"/>
          <p:cNvSpPr txBox="1"/>
          <p:nvPr>
            <p:ph type="title"/>
          </p:nvPr>
        </p:nvSpPr>
        <p:spPr>
          <a:xfrm>
            <a:off x="1000125" y="0"/>
            <a:ext cx="8143873"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Links to Training Resources</a:t>
            </a:r>
          </a:p>
        </p:txBody>
      </p:sp>
      <p:sp>
        <p:nvSpPr>
          <p:cNvPr id="453" name="Shape 453"/>
          <p:cNvSpPr txBox="1"/>
          <p:nvPr>
            <p:ph idx="1" type="body"/>
          </p:nvPr>
        </p:nvSpPr>
        <p:spPr>
          <a:xfrm>
            <a:off x="1000125" y="1417637"/>
            <a:ext cx="8143873" cy="5440362"/>
          </a:xfrm>
          <a:prstGeom prst="rect">
            <a:avLst/>
          </a:prstGeom>
          <a:solidFill>
            <a:schemeClr val="lt2"/>
          </a:solidFill>
          <a:ln>
            <a:noFill/>
          </a:ln>
        </p:spPr>
        <p:txBody>
          <a:bodyPr anchorCtr="0" anchor="t" bIns="45700" lIns="91425" rIns="91425" tIns="45700">
            <a:noAutofit/>
          </a:bodyPr>
          <a:lstStyle/>
          <a:p>
            <a:pPr indent="0" lvl="0" marL="76200" marR="0" rtl="0" algn="l">
              <a:lnSpc>
                <a:spcPct val="100000"/>
              </a:lnSpc>
              <a:spcBef>
                <a:spcPts val="0"/>
              </a:spcBef>
              <a:spcAft>
                <a:spcPts val="0"/>
              </a:spcAft>
              <a:buClr>
                <a:schemeClr val="accent1"/>
              </a:buClr>
              <a:buSzPct val="25000"/>
              <a:buFont typeface="Arial"/>
              <a:buNone/>
            </a:pPr>
            <a:r>
              <a:rPr b="0" baseline="0" i="0" lang="en-US" sz="1800" u="none" cap="none" strike="noStrike">
                <a:solidFill>
                  <a:schemeClr val="dk1"/>
                </a:solidFill>
                <a:latin typeface="Arial"/>
                <a:ea typeface="Arial"/>
                <a:cs typeface="Arial"/>
                <a:sym typeface="Arial"/>
                <a:rtl val="0"/>
              </a:rPr>
              <a:t>Instructions for completing 16 KAR 5:040 Part A:</a:t>
            </a:r>
          </a:p>
          <a:p>
            <a:pPr indent="-286257" lvl="2" marL="883157" marR="0" rtl="0" algn="l">
              <a:lnSpc>
                <a:spcPct val="100000"/>
              </a:lnSpc>
              <a:spcBef>
                <a:spcPts val="480"/>
              </a:spcBef>
              <a:spcAft>
                <a:spcPts val="0"/>
              </a:spcAft>
              <a:buClr>
                <a:schemeClr val="accent2"/>
              </a:buClr>
              <a:buSzPct val="78703"/>
              <a:buFont typeface="Arial"/>
              <a:buChar char="•"/>
            </a:pPr>
            <a:r>
              <a:rPr b="0" baseline="0" i="0" lang="en-US" sz="1400" u="sng" cap="none" strike="noStrike">
                <a:solidFill>
                  <a:schemeClr val="hlink"/>
                </a:solidFill>
                <a:latin typeface="Arial"/>
                <a:ea typeface="Arial"/>
                <a:cs typeface="Arial"/>
                <a:sym typeface="Arial"/>
                <a:hlinkClick r:id="rId3"/>
                <a:rtl val="0"/>
              </a:rPr>
              <a:t>Click here to access the instructions</a:t>
            </a:r>
          </a:p>
          <a:p>
            <a:pPr indent="-216290" lvl="2" marL="883157" marR="0" rtl="0" algn="l">
              <a:lnSpc>
                <a:spcPct val="100000"/>
              </a:lnSpc>
              <a:spcBef>
                <a:spcPts val="480"/>
              </a:spcBef>
              <a:spcAft>
                <a:spcPts val="0"/>
              </a:spcAft>
              <a:buClr>
                <a:schemeClr val="accent2"/>
              </a:buClr>
              <a:buFont typeface="Arial"/>
              <a:buNone/>
            </a:pPr>
            <a:r>
              <a:t/>
            </a:r>
            <a:endParaRPr b="0" baseline="0" i="0" sz="14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0" baseline="0" i="0" lang="en-US" sz="1800" u="none" cap="none" strike="noStrike">
                <a:solidFill>
                  <a:schemeClr val="dk1"/>
                </a:solidFill>
                <a:latin typeface="Arial"/>
                <a:ea typeface="Arial"/>
                <a:cs typeface="Arial"/>
                <a:sym typeface="Arial"/>
                <a:rtl val="0"/>
              </a:rPr>
              <a:t>The following are resources to use when you are working together:</a:t>
            </a:r>
          </a:p>
          <a:p>
            <a:pPr indent="-297180" lvl="1" marL="640080" marR="0" rtl="0" algn="l">
              <a:lnSpc>
                <a:spcPct val="100000"/>
              </a:lnSpc>
              <a:spcBef>
                <a:spcPts val="600"/>
              </a:spcBef>
              <a:spcAft>
                <a:spcPts val="0"/>
              </a:spcAft>
              <a:buClr>
                <a:schemeClr val="accent1"/>
              </a:buClr>
              <a:buSzPct val="78124"/>
              <a:buFont typeface="Arial"/>
              <a:buChar char="•"/>
            </a:pPr>
            <a:r>
              <a:rPr b="0" baseline="0" i="0" lang="en-US" sz="1800" u="none" cap="none" strike="noStrike">
                <a:solidFill>
                  <a:schemeClr val="dk1"/>
                </a:solidFill>
                <a:latin typeface="Arial"/>
                <a:ea typeface="Arial"/>
                <a:cs typeface="Arial"/>
                <a:sym typeface="Arial"/>
                <a:rtl val="0"/>
              </a:rPr>
              <a:t>Handout Link: </a:t>
            </a:r>
          </a:p>
          <a:p>
            <a:pPr indent="-290067" lvl="2" marL="886967" marR="0" rtl="0" algn="l">
              <a:lnSpc>
                <a:spcPct val="100000"/>
              </a:lnSpc>
              <a:spcBef>
                <a:spcPts val="600"/>
              </a:spcBef>
              <a:spcAft>
                <a:spcPts val="0"/>
              </a:spcAft>
              <a:buClr>
                <a:schemeClr val="accent2"/>
              </a:buClr>
              <a:buSzPct val="78124"/>
              <a:buFont typeface="Arial"/>
              <a:buChar char="•"/>
            </a:pPr>
            <a:r>
              <a:rPr b="0" baseline="0" i="0" lang="en-US" sz="1400" u="sng" cap="none" strike="noStrike">
                <a:solidFill>
                  <a:schemeClr val="hlink"/>
                </a:solidFill>
                <a:latin typeface="Arial"/>
                <a:ea typeface="Arial"/>
                <a:cs typeface="Arial"/>
                <a:sym typeface="Arial"/>
                <a:hlinkClick r:id="rId4"/>
                <a:rtl val="0"/>
              </a:rPr>
              <a:t>Online PowerPoint</a:t>
            </a:r>
          </a:p>
          <a:p>
            <a:pPr indent="-220614" lvl="2" marL="886967" marR="0" rtl="0" algn="l">
              <a:lnSpc>
                <a:spcPct val="100000"/>
              </a:lnSpc>
              <a:spcBef>
                <a:spcPts val="600"/>
              </a:spcBef>
              <a:spcAft>
                <a:spcPts val="0"/>
              </a:spcAft>
              <a:buClr>
                <a:schemeClr val="accent2"/>
              </a:buClr>
              <a:buFont typeface="Arial"/>
              <a:buNone/>
            </a:pPr>
            <a:r>
              <a:t/>
            </a:r>
            <a:endParaRPr b="0" baseline="0" i="0" sz="1400" u="none" cap="none" strike="noStrike">
              <a:solidFill>
                <a:schemeClr val="dk1"/>
              </a:solidFill>
              <a:latin typeface="Arial"/>
              <a:ea typeface="Arial"/>
              <a:cs typeface="Arial"/>
              <a:sym typeface="Arial"/>
              <a:rtl val="0"/>
            </a:endParaRPr>
          </a:p>
          <a:p>
            <a:pPr indent="-297180" lvl="1" marL="640080" marR="0" rtl="0" algn="l">
              <a:lnSpc>
                <a:spcPct val="100000"/>
              </a:lnSpc>
              <a:spcBef>
                <a:spcPts val="600"/>
              </a:spcBef>
              <a:spcAft>
                <a:spcPts val="0"/>
              </a:spcAft>
              <a:buClr>
                <a:schemeClr val="accent1"/>
              </a:buClr>
              <a:buSzPct val="78124"/>
              <a:buFont typeface="Arial"/>
              <a:buChar char="•"/>
            </a:pPr>
            <a:r>
              <a:rPr b="0" baseline="0" i="0" lang="en-US" sz="1800" u="none" cap="none" strike="noStrike">
                <a:solidFill>
                  <a:schemeClr val="dk1"/>
                </a:solidFill>
                <a:latin typeface="Arial"/>
                <a:ea typeface="Arial"/>
                <a:cs typeface="Arial"/>
                <a:sym typeface="Arial"/>
                <a:rtl val="0"/>
              </a:rPr>
              <a:t>Video Links: </a:t>
            </a:r>
          </a:p>
          <a:p>
            <a:pPr indent="-290067" lvl="2" marL="886967" marR="0" rtl="0" algn="l">
              <a:lnSpc>
                <a:spcPct val="100000"/>
              </a:lnSpc>
              <a:spcBef>
                <a:spcPts val="600"/>
              </a:spcBef>
              <a:spcAft>
                <a:spcPts val="0"/>
              </a:spcAft>
              <a:buClr>
                <a:schemeClr val="accent2"/>
              </a:buClr>
              <a:buSzPct val="78124"/>
              <a:buFont typeface="Arial"/>
              <a:buChar char="•"/>
            </a:pPr>
            <a:r>
              <a:rPr b="0" baseline="0" i="0" lang="en-US" sz="1600" u="none" cap="none" strike="noStrike">
                <a:solidFill>
                  <a:schemeClr val="dk1"/>
                </a:solidFill>
                <a:latin typeface="Arial"/>
                <a:ea typeface="Arial"/>
                <a:cs typeface="Arial"/>
                <a:sym typeface="Arial"/>
                <a:rtl val="0"/>
              </a:rPr>
              <a:t>School-Based Co-Teaching: </a:t>
            </a:r>
            <a:r>
              <a:rPr b="0" baseline="0" i="0" lang="en-US" sz="1600" u="sng" cap="none" strike="noStrike">
                <a:solidFill>
                  <a:schemeClr val="hlink"/>
                </a:solidFill>
                <a:latin typeface="Arial"/>
                <a:ea typeface="Arial"/>
                <a:cs typeface="Arial"/>
                <a:sym typeface="Arial"/>
                <a:hlinkClick r:id="rId5"/>
                <a:rtl val="0"/>
              </a:rPr>
              <a:t>https://vimeo.com/63767682</a:t>
            </a:r>
            <a:r>
              <a:rPr b="0" baseline="0" i="0" lang="en-US" sz="1600" u="none" cap="none" strike="noStrike">
                <a:solidFill>
                  <a:schemeClr val="dk1"/>
                </a:solidFill>
                <a:latin typeface="Arial"/>
                <a:ea typeface="Arial"/>
                <a:cs typeface="Arial"/>
                <a:sym typeface="Arial"/>
                <a:rtl val="0"/>
              </a:rPr>
              <a:t> </a:t>
            </a:r>
          </a:p>
          <a:p>
            <a:pPr indent="-290067" lvl="2" marL="886967" marR="0" rtl="0" algn="l">
              <a:lnSpc>
                <a:spcPct val="100000"/>
              </a:lnSpc>
              <a:spcBef>
                <a:spcPts val="600"/>
              </a:spcBef>
              <a:spcAft>
                <a:spcPts val="0"/>
              </a:spcAft>
              <a:buClr>
                <a:schemeClr val="accent2"/>
              </a:buClr>
              <a:buSzPct val="78124"/>
              <a:buFont typeface="Arial"/>
              <a:buChar char="•"/>
            </a:pPr>
            <a:r>
              <a:rPr b="0" baseline="0" i="0" lang="en-US" sz="1600" u="none" cap="none" strike="noStrike">
                <a:solidFill>
                  <a:schemeClr val="dk1"/>
                </a:solidFill>
                <a:latin typeface="Arial"/>
                <a:ea typeface="Arial"/>
                <a:cs typeface="Arial"/>
                <a:sym typeface="Arial"/>
                <a:rtl val="0"/>
              </a:rPr>
              <a:t>University-Based Co-Teaching: </a:t>
            </a:r>
            <a:r>
              <a:rPr b="0" baseline="0" i="0" lang="en-US" sz="1600" u="sng" cap="none" strike="noStrike">
                <a:solidFill>
                  <a:schemeClr val="hlink"/>
                </a:solidFill>
                <a:latin typeface="Arial"/>
                <a:ea typeface="Arial"/>
                <a:cs typeface="Arial"/>
                <a:sym typeface="Arial"/>
                <a:hlinkClick r:id="rId6"/>
                <a:rtl val="0"/>
              </a:rPr>
              <a:t>https://vimeo.com/63767683</a:t>
            </a:r>
          </a:p>
          <a:p>
            <a:pPr indent="-290067" lvl="2" marL="886967" marR="0" rtl="0" algn="l">
              <a:lnSpc>
                <a:spcPct val="100000"/>
              </a:lnSpc>
              <a:spcBef>
                <a:spcPts val="600"/>
              </a:spcBef>
              <a:spcAft>
                <a:spcPts val="0"/>
              </a:spcAft>
              <a:buClr>
                <a:schemeClr val="accent2"/>
              </a:buClr>
              <a:buSzPct val="78124"/>
              <a:buFont typeface="Arial"/>
              <a:buChar char="•"/>
            </a:pPr>
            <a:r>
              <a:rPr b="0" baseline="0" i="0" lang="en-US" sz="1600" u="none" cap="none" strike="noStrike">
                <a:solidFill>
                  <a:schemeClr val="dk1"/>
                </a:solidFill>
                <a:latin typeface="Arial"/>
                <a:ea typeface="Arial"/>
                <a:cs typeface="Arial"/>
                <a:sym typeface="Arial"/>
                <a:rtl val="0"/>
              </a:rPr>
              <a:t>Supplemental Teaching Secondary:  </a:t>
            </a:r>
            <a:r>
              <a:rPr b="0" baseline="0" i="0" lang="en-US" sz="1600" u="sng" cap="none" strike="noStrike">
                <a:solidFill>
                  <a:schemeClr val="hlink"/>
                </a:solidFill>
                <a:latin typeface="Arial"/>
                <a:ea typeface="Arial"/>
                <a:cs typeface="Arial"/>
                <a:sym typeface="Arial"/>
                <a:hlinkClick r:id="rId7"/>
                <a:rtl val="0"/>
              </a:rPr>
              <a:t>http://www.kwc.edu/radiate/radiatePictures/Supplemental Elementary_2_0001.wmv</a:t>
            </a:r>
          </a:p>
          <a:p>
            <a:pPr indent="-290067" lvl="2" marL="886967" marR="0" rtl="0" algn="l">
              <a:lnSpc>
                <a:spcPct val="100000"/>
              </a:lnSpc>
              <a:spcBef>
                <a:spcPts val="600"/>
              </a:spcBef>
              <a:spcAft>
                <a:spcPts val="0"/>
              </a:spcAft>
              <a:buClr>
                <a:schemeClr val="accent2"/>
              </a:buClr>
              <a:buSzPct val="78124"/>
              <a:buFont typeface="Arial"/>
              <a:buChar char="•"/>
            </a:pPr>
            <a:r>
              <a:rPr b="0" baseline="0" i="0" lang="en-US" sz="1600" u="none" cap="none" strike="noStrike">
                <a:solidFill>
                  <a:schemeClr val="dk1"/>
                </a:solidFill>
                <a:latin typeface="Arial"/>
                <a:ea typeface="Arial"/>
                <a:cs typeface="Arial"/>
                <a:sym typeface="Arial"/>
                <a:rtl val="0"/>
              </a:rPr>
              <a:t>Station Teaching:  </a:t>
            </a:r>
            <a:r>
              <a:rPr b="0" baseline="0" i="0" lang="en-US" sz="1600" u="sng" cap="none" strike="noStrike">
                <a:solidFill>
                  <a:schemeClr val="hlink"/>
                </a:solidFill>
                <a:latin typeface="Arial"/>
                <a:ea typeface="Arial"/>
                <a:cs typeface="Arial"/>
                <a:sym typeface="Arial"/>
                <a:hlinkClick r:id="rId8"/>
                <a:rtl val="0"/>
              </a:rPr>
              <a:t>http://eduhelenrader.mediacore.tv/media/co-teaching-stations</a:t>
            </a:r>
            <a:r>
              <a:rPr b="0" baseline="0" i="0" lang="en-US" sz="1600" u="none" cap="none" strike="noStrike">
                <a:solidFill>
                  <a:schemeClr val="dk1"/>
                </a:solidFill>
                <a:latin typeface="Arial"/>
                <a:ea typeface="Arial"/>
                <a:cs typeface="Arial"/>
                <a:sym typeface="Arial"/>
                <a:rtl val="0"/>
              </a:rPr>
              <a:t> </a:t>
            </a:r>
          </a:p>
          <a:p>
            <a:pPr indent="-99059" lvl="0" marL="365760" marR="0" rtl="0" algn="l">
              <a:lnSpc>
                <a:spcPct val="100000"/>
              </a:lnSpc>
              <a:spcBef>
                <a:spcPts val="600"/>
              </a:spcBef>
              <a:spcAft>
                <a:spcPts val="0"/>
              </a:spcAft>
              <a:buClr>
                <a:schemeClr val="accent1"/>
              </a:buClr>
              <a:buFont typeface="Arial"/>
              <a:buNone/>
            </a:pPr>
            <a:r>
              <a:t/>
            </a:r>
            <a:endParaRPr b="0" baseline="0" i="0" sz="16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0" baseline="0" i="0" lang="en-US" sz="900" u="none" cap="none" strike="noStrike">
                <a:solidFill>
                  <a:schemeClr val="dk1"/>
                </a:solidFill>
                <a:latin typeface="Arial"/>
                <a:ea typeface="Arial"/>
                <a:cs typeface="Arial"/>
                <a:sym typeface="Arial"/>
                <a:rtl val="0"/>
              </a:rPr>
              <a:t> </a:t>
            </a:r>
          </a:p>
        </p:txBody>
      </p:sp>
      <p:sp>
        <p:nvSpPr>
          <p:cNvPr id="454" name="Shape 454"/>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91</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59" name="Shape 459"/>
        <p:cNvGrpSpPr/>
        <p:nvPr/>
      </p:nvGrpSpPr>
      <p:grpSpPr>
        <a:xfrm>
          <a:off x="0" y="0"/>
          <a:ext cx="0" cy="0"/>
          <a:chOff x="0" y="0"/>
          <a:chExt cx="0" cy="0"/>
        </a:xfrm>
      </p:grpSpPr>
      <p:sp>
        <p:nvSpPr>
          <p:cNvPr id="460" name="Shape 460"/>
          <p:cNvSpPr txBox="1"/>
          <p:nvPr>
            <p:ph type="title"/>
          </p:nvPr>
        </p:nvSpPr>
        <p:spPr>
          <a:xfrm>
            <a:off x="1028700" y="0"/>
            <a:ext cx="8115300" cy="17526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2800" u="none" cap="none" strike="noStrike">
                <a:solidFill>
                  <a:schemeClr val="accent1"/>
                </a:solidFill>
                <a:latin typeface="Arial"/>
                <a:ea typeface="Arial"/>
                <a:cs typeface="Arial"/>
                <a:sym typeface="Arial"/>
                <a:rtl val="0"/>
              </a:rPr>
            </a:br>
            <a:r>
              <a:rPr b="1" baseline="0" i="0" lang="en-US" sz="2800" u="none" cap="none" strike="noStrike">
                <a:solidFill>
                  <a:schemeClr val="accent1"/>
                </a:solidFill>
                <a:latin typeface="Arial"/>
                <a:ea typeface="Arial"/>
                <a:cs typeface="Arial"/>
                <a:sym typeface="Arial"/>
                <a:rtl val="0"/>
              </a:rPr>
              <a:t>Completion of 16 KAR 5:040 Section 2 (5,a) and 5 (6,b)</a:t>
            </a:r>
            <a:br>
              <a:rPr b="1" baseline="0" i="0" lang="en-US" sz="2800" u="none" cap="none" strike="noStrike">
                <a:solidFill>
                  <a:schemeClr val="accent1"/>
                </a:solidFill>
                <a:latin typeface="Arial"/>
                <a:ea typeface="Arial"/>
                <a:cs typeface="Arial"/>
                <a:sym typeface="Arial"/>
                <a:rtl val="0"/>
              </a:rPr>
            </a:br>
            <a:r>
              <a:rPr b="1" baseline="0" i="0" lang="en-US" sz="2800" u="none" cap="none" strike="noStrike">
                <a:solidFill>
                  <a:schemeClr val="accent1"/>
                </a:solidFill>
                <a:latin typeface="Arial"/>
                <a:ea typeface="Arial"/>
                <a:cs typeface="Arial"/>
                <a:sym typeface="Arial"/>
                <a:rtl val="0"/>
              </a:rPr>
              <a:t>for Cooperating Teachers</a:t>
            </a:r>
          </a:p>
        </p:txBody>
      </p:sp>
      <p:sp>
        <p:nvSpPr>
          <p:cNvPr id="461" name="Shape 461"/>
          <p:cNvSpPr txBox="1"/>
          <p:nvPr>
            <p:ph idx="1" type="body"/>
          </p:nvPr>
        </p:nvSpPr>
        <p:spPr>
          <a:xfrm>
            <a:off x="1028700" y="1752600"/>
            <a:ext cx="8115300" cy="5105398"/>
          </a:xfrm>
          <a:prstGeom prst="rect">
            <a:avLst/>
          </a:prstGeom>
          <a:solidFill>
            <a:schemeClr val="lt2"/>
          </a:solidFill>
          <a:ln>
            <a:noFill/>
          </a:ln>
        </p:spPr>
        <p:txBody>
          <a:bodyPr anchorCtr="0" anchor="t" bIns="45700" lIns="91425" rIns="91425" tIns="45700">
            <a:noAutofit/>
          </a:bodyPr>
          <a:lstStyle/>
          <a:p>
            <a:pPr indent="0" lvl="0" marL="76200" marR="0" rtl="0" algn="l">
              <a:lnSpc>
                <a:spcPct val="100000"/>
              </a:lnSpc>
              <a:spcBef>
                <a:spcPts val="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For CTs:</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Go to </a:t>
            </a:r>
            <a:r>
              <a:rPr b="1" baseline="0" i="0" lang="en-US" sz="2300" u="sng" cap="none" strike="noStrike">
                <a:solidFill>
                  <a:schemeClr val="hlink"/>
                </a:solidFill>
                <a:latin typeface="Arial"/>
                <a:ea typeface="Arial"/>
                <a:cs typeface="Arial"/>
                <a:sym typeface="Arial"/>
                <a:hlinkClick r:id="rId3"/>
                <a:rtl val="0"/>
              </a:rPr>
              <a:t>www.edmodo.com</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Create or log in to your account</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Enter the group code given in the EPSB’s “Directions for Edmodo”</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The assessment will be available under the latest posts of the CT group</a:t>
            </a:r>
          </a:p>
          <a:p>
            <a:pPr indent="0" lvl="0" marL="7620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p:txBody>
      </p:sp>
      <p:sp>
        <p:nvSpPr>
          <p:cNvPr id="462" name="Shape 462"/>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92</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67" name="Shape 467"/>
        <p:cNvGrpSpPr/>
        <p:nvPr/>
      </p:nvGrpSpPr>
      <p:grpSpPr>
        <a:xfrm>
          <a:off x="0" y="0"/>
          <a:ext cx="0" cy="0"/>
          <a:chOff x="0" y="0"/>
          <a:chExt cx="0" cy="0"/>
        </a:xfrm>
      </p:grpSpPr>
      <p:sp>
        <p:nvSpPr>
          <p:cNvPr id="468" name="Shape 468"/>
          <p:cNvSpPr txBox="1"/>
          <p:nvPr>
            <p:ph type="title"/>
          </p:nvPr>
        </p:nvSpPr>
        <p:spPr>
          <a:xfrm>
            <a:off x="1028700" y="0"/>
            <a:ext cx="8115300" cy="17526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2800" u="none" cap="none" strike="noStrike">
                <a:solidFill>
                  <a:schemeClr val="accent1"/>
                </a:solidFill>
                <a:latin typeface="Arial"/>
                <a:ea typeface="Arial"/>
                <a:cs typeface="Arial"/>
                <a:sym typeface="Arial"/>
                <a:rtl val="0"/>
              </a:rPr>
            </a:br>
            <a:r>
              <a:rPr b="1" baseline="0" i="0" lang="en-US" sz="2800" u="none" cap="none" strike="noStrike">
                <a:solidFill>
                  <a:schemeClr val="accent1"/>
                </a:solidFill>
                <a:latin typeface="Arial"/>
                <a:ea typeface="Arial"/>
                <a:cs typeface="Arial"/>
                <a:sym typeface="Arial"/>
                <a:rtl val="0"/>
              </a:rPr>
              <a:t>Completion of 16 KAR 5:040 Section 2 (5,a) and 5 (6,b)</a:t>
            </a:r>
            <a:br>
              <a:rPr b="1" baseline="0" i="0" lang="en-US" sz="2800" u="none" cap="none" strike="noStrike">
                <a:solidFill>
                  <a:schemeClr val="accent1"/>
                </a:solidFill>
                <a:latin typeface="Arial"/>
                <a:ea typeface="Arial"/>
                <a:cs typeface="Arial"/>
                <a:sym typeface="Arial"/>
                <a:rtl val="0"/>
              </a:rPr>
            </a:br>
            <a:r>
              <a:rPr b="1" baseline="0" i="0" lang="en-US" sz="2800" u="none" cap="none" strike="noStrike">
                <a:solidFill>
                  <a:schemeClr val="accent1"/>
                </a:solidFill>
                <a:latin typeface="Arial"/>
                <a:ea typeface="Arial"/>
                <a:cs typeface="Arial"/>
                <a:sym typeface="Arial"/>
                <a:rtl val="0"/>
              </a:rPr>
              <a:t>for University Supervisors</a:t>
            </a:r>
          </a:p>
        </p:txBody>
      </p:sp>
      <p:sp>
        <p:nvSpPr>
          <p:cNvPr id="469" name="Shape 469"/>
          <p:cNvSpPr txBox="1"/>
          <p:nvPr>
            <p:ph idx="1" type="body"/>
          </p:nvPr>
        </p:nvSpPr>
        <p:spPr>
          <a:xfrm>
            <a:off x="1028700" y="1752600"/>
            <a:ext cx="8115300" cy="5105398"/>
          </a:xfrm>
          <a:prstGeom prst="rect">
            <a:avLst/>
          </a:prstGeom>
          <a:solidFill>
            <a:schemeClr val="lt2"/>
          </a:solidFill>
          <a:ln>
            <a:noFill/>
          </a:ln>
        </p:spPr>
        <p:txBody>
          <a:bodyPr anchorCtr="0" anchor="t" bIns="45700" lIns="91425" rIns="91425" tIns="45700">
            <a:noAutofit/>
          </a:bodyPr>
          <a:lstStyle/>
          <a:p>
            <a:pPr indent="0" lvl="0" marL="76200" marR="0" rtl="0" algn="l">
              <a:lnSpc>
                <a:spcPct val="100000"/>
              </a:lnSpc>
              <a:spcBef>
                <a:spcPts val="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For USs:</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Go to </a:t>
            </a:r>
            <a:r>
              <a:rPr b="1" baseline="0" i="0" lang="en-US" sz="2300" u="sng" cap="none" strike="noStrike">
                <a:solidFill>
                  <a:schemeClr val="hlink"/>
                </a:solidFill>
                <a:latin typeface="Arial"/>
                <a:ea typeface="Arial"/>
                <a:cs typeface="Arial"/>
                <a:sym typeface="Arial"/>
                <a:hlinkClick r:id="rId3"/>
                <a:rtl val="0"/>
              </a:rPr>
              <a:t>www.edmodo.com</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Create or log in to your account</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Enter the group code given in the EPSB’s “Directions for Edmodo”</a:t>
            </a: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The assessment will be available under the latest posts of the US group</a:t>
            </a:r>
          </a:p>
          <a:p>
            <a:pPr indent="0" lvl="0" marL="7620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p:txBody>
      </p:sp>
      <p:sp>
        <p:nvSpPr>
          <p:cNvPr id="470" name="Shape 470"/>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93</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75" name="Shape 475"/>
        <p:cNvGrpSpPr/>
        <p:nvPr/>
      </p:nvGrpSpPr>
      <p:grpSpPr>
        <a:xfrm>
          <a:off x="0" y="0"/>
          <a:ext cx="0" cy="0"/>
          <a:chOff x="0" y="0"/>
          <a:chExt cx="0" cy="0"/>
        </a:xfrm>
      </p:grpSpPr>
      <p:sp>
        <p:nvSpPr>
          <p:cNvPr id="476" name="Shape 476"/>
          <p:cNvSpPr txBox="1"/>
          <p:nvPr>
            <p:ph type="title"/>
          </p:nvPr>
        </p:nvSpPr>
        <p:spPr>
          <a:xfrm>
            <a:off x="1028700" y="0"/>
            <a:ext cx="811530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References</a:t>
            </a:r>
          </a:p>
        </p:txBody>
      </p:sp>
      <p:sp>
        <p:nvSpPr>
          <p:cNvPr id="477" name="Shape 477"/>
          <p:cNvSpPr txBox="1"/>
          <p:nvPr>
            <p:ph idx="1" type="body"/>
          </p:nvPr>
        </p:nvSpPr>
        <p:spPr>
          <a:xfrm>
            <a:off x="1028700" y="1417637"/>
            <a:ext cx="8115300" cy="5440362"/>
          </a:xfrm>
          <a:prstGeom prst="rect">
            <a:avLst/>
          </a:prstGeom>
          <a:solidFill>
            <a:schemeClr val="lt2"/>
          </a:solidFill>
          <a:ln>
            <a:noFill/>
          </a:ln>
        </p:spPr>
        <p:txBody>
          <a:bodyPr anchorCtr="0" anchor="t" bIns="45700" lIns="91425" rIns="91425" tIns="45700">
            <a:noAutofit/>
          </a:bodyPr>
          <a:lstStyle/>
          <a:p>
            <a:pPr indent="-289560" lvl="0" marL="365760" marR="0" rtl="0" algn="l">
              <a:lnSpc>
                <a:spcPct val="100000"/>
              </a:lnSpc>
              <a:spcBef>
                <a:spcPts val="0"/>
              </a:spcBef>
              <a:spcAft>
                <a:spcPts val="0"/>
              </a:spcAft>
              <a:buClr>
                <a:schemeClr val="accent1"/>
              </a:buClr>
              <a:buSzPct val="79710"/>
              <a:buFont typeface="Arial"/>
              <a:buChar char="•"/>
            </a:pPr>
            <a:r>
              <a:rPr b="0" baseline="0" i="0" lang="en-US" sz="2300" u="none" cap="none" strike="noStrike">
                <a:solidFill>
                  <a:schemeClr val="dk1"/>
                </a:solidFill>
                <a:latin typeface="Arial"/>
                <a:ea typeface="Arial"/>
                <a:cs typeface="Arial"/>
                <a:sym typeface="Arial"/>
                <a:rtl val="0"/>
              </a:rPr>
              <a:t>Darragh, J. J., et al. (2011).  "When Teachers Collaborate, Good Things Happen:  Teacher Candidate Perspectives of the Co-Teach Model for the Student Teaching Internship."  </a:t>
            </a:r>
            <a:r>
              <a:rPr b="0" baseline="0" i="1" lang="en-US" sz="2300" u="none" cap="none" strike="noStrike">
                <a:solidFill>
                  <a:schemeClr val="dk1"/>
                </a:solidFill>
                <a:latin typeface="Arial"/>
                <a:ea typeface="Arial"/>
                <a:cs typeface="Arial"/>
                <a:sym typeface="Arial"/>
                <a:rtl val="0"/>
              </a:rPr>
              <a:t>AILACTE Journal</a:t>
            </a:r>
            <a:r>
              <a:rPr b="0" baseline="0" i="0" lang="en-US" sz="2300" u="none" cap="none" strike="noStrike">
                <a:solidFill>
                  <a:schemeClr val="dk1"/>
                </a:solidFill>
                <a:latin typeface="Arial"/>
                <a:ea typeface="Arial"/>
                <a:cs typeface="Arial"/>
                <a:sym typeface="Arial"/>
                <a:rtl val="0"/>
              </a:rPr>
              <a:t> </a:t>
            </a:r>
            <a:r>
              <a:rPr b="1" baseline="0" i="0" lang="en-US" sz="2300" u="none" cap="none" strike="noStrike">
                <a:solidFill>
                  <a:schemeClr val="dk1"/>
                </a:solidFill>
                <a:latin typeface="Arial"/>
                <a:ea typeface="Arial"/>
                <a:cs typeface="Arial"/>
                <a:sym typeface="Arial"/>
                <a:rtl val="0"/>
              </a:rPr>
              <a:t>8</a:t>
            </a:r>
            <a:r>
              <a:rPr b="0" baseline="0" i="0" lang="en-US" sz="2300" u="none" cap="none" strike="noStrike">
                <a:solidFill>
                  <a:schemeClr val="dk1"/>
                </a:solidFill>
                <a:latin typeface="Arial"/>
                <a:ea typeface="Arial"/>
                <a:cs typeface="Arial"/>
                <a:sym typeface="Arial"/>
                <a:rtl val="0"/>
              </a:rPr>
              <a:t>: 83-104.</a:t>
            </a:r>
          </a:p>
          <a:p>
            <a:pPr indent="-289560" lvl="0" marL="365760" marR="0" rtl="0" algn="l">
              <a:lnSpc>
                <a:spcPct val="100000"/>
              </a:lnSpc>
              <a:spcBef>
                <a:spcPts val="600"/>
              </a:spcBef>
              <a:spcAft>
                <a:spcPts val="0"/>
              </a:spcAft>
              <a:buClr>
                <a:schemeClr val="accent1"/>
              </a:buClr>
              <a:buSzPct val="79710"/>
              <a:buFont typeface="Arial"/>
              <a:buChar char="•"/>
            </a:pPr>
            <a:r>
              <a:rPr b="0" baseline="0" i="0" lang="en-US" sz="2300" u="none" cap="none" strike="noStrike">
                <a:solidFill>
                  <a:schemeClr val="dk1"/>
                </a:solidFill>
                <a:latin typeface="Arial"/>
                <a:ea typeface="Arial"/>
                <a:cs typeface="Arial"/>
                <a:sym typeface="Arial"/>
                <a:rtl val="0"/>
              </a:rPr>
              <a:t>Friend, M. , &amp; Cook, L. (2013).  </a:t>
            </a:r>
            <a:r>
              <a:rPr b="0" baseline="0" i="1" lang="en-US" sz="2300" u="none" cap="none" strike="noStrike">
                <a:solidFill>
                  <a:schemeClr val="dk1"/>
                </a:solidFill>
                <a:latin typeface="Arial"/>
                <a:ea typeface="Arial"/>
                <a:cs typeface="Arial"/>
                <a:sym typeface="Arial"/>
                <a:rtl val="0"/>
              </a:rPr>
              <a:t>Interactions:  Collaboration Skills  for School Professionals. </a:t>
            </a:r>
            <a:r>
              <a:rPr b="0" baseline="0" i="0" lang="en-US" sz="2300" u="none" cap="none" strike="noStrike">
                <a:solidFill>
                  <a:schemeClr val="dk1"/>
                </a:solidFill>
                <a:latin typeface="Arial"/>
                <a:ea typeface="Arial"/>
                <a:cs typeface="Arial"/>
                <a:sym typeface="Arial"/>
                <a:rtl val="0"/>
              </a:rPr>
              <a:t> Upper Saddle River, NJ: Pearson Education Inc.</a:t>
            </a:r>
          </a:p>
          <a:p>
            <a:pPr indent="-289560" lvl="0" marL="365760" marR="0" rtl="0" algn="l">
              <a:lnSpc>
                <a:spcPct val="100000"/>
              </a:lnSpc>
              <a:spcBef>
                <a:spcPts val="600"/>
              </a:spcBef>
              <a:spcAft>
                <a:spcPts val="0"/>
              </a:spcAft>
              <a:buClr>
                <a:schemeClr val="accent1"/>
              </a:buClr>
              <a:buSzPct val="79710"/>
              <a:buFont typeface="Arial"/>
              <a:buChar char="•"/>
            </a:pPr>
            <a:r>
              <a:rPr b="0" baseline="0" i="0" lang="en-US" sz="2300" u="none" cap="none" strike="noStrike">
                <a:solidFill>
                  <a:schemeClr val="dk1"/>
                </a:solidFill>
                <a:latin typeface="Arial"/>
                <a:ea typeface="Arial"/>
                <a:cs typeface="Arial"/>
                <a:sym typeface="Arial"/>
                <a:rtl val="0"/>
              </a:rPr>
              <a:t>Larkin, D.B. (2013). “</a:t>
            </a:r>
            <a:r>
              <a:rPr b="0" baseline="0" i="0" lang="en-US" sz="2300" u="sng" cap="none" strike="noStrike">
                <a:solidFill>
                  <a:schemeClr val="hlink"/>
                </a:solidFill>
                <a:latin typeface="Arial"/>
                <a:ea typeface="Arial"/>
                <a:cs typeface="Arial"/>
                <a:sym typeface="Arial"/>
                <a:hlinkClick r:id="rId3"/>
                <a:rtl val="0"/>
              </a:rPr>
              <a:t>10 Things to Know About Mentoring Student Teachers</a:t>
            </a:r>
            <a:r>
              <a:rPr b="0" baseline="0" i="0" lang="en-US" sz="2300" u="none" cap="none" strike="noStrike">
                <a:solidFill>
                  <a:schemeClr val="dk1"/>
                </a:solidFill>
                <a:latin typeface="Arial"/>
                <a:ea typeface="Arial"/>
                <a:cs typeface="Arial"/>
                <a:sym typeface="Arial"/>
                <a:rtl val="0"/>
              </a:rPr>
              <a:t>.” </a:t>
            </a:r>
            <a:r>
              <a:rPr b="0" baseline="0" i="1" lang="en-US" sz="2300" u="none" cap="none" strike="noStrike">
                <a:solidFill>
                  <a:schemeClr val="dk1"/>
                </a:solidFill>
                <a:latin typeface="Arial"/>
                <a:ea typeface="Arial"/>
                <a:cs typeface="Arial"/>
                <a:sym typeface="Arial"/>
                <a:rtl val="0"/>
              </a:rPr>
              <a:t>Kappan </a:t>
            </a:r>
            <a:r>
              <a:rPr b="0" baseline="0" i="0" lang="en-US" sz="2300" u="none" cap="none" strike="noStrike">
                <a:solidFill>
                  <a:schemeClr val="dk1"/>
                </a:solidFill>
                <a:latin typeface="Arial"/>
                <a:ea typeface="Arial"/>
                <a:cs typeface="Arial"/>
                <a:sym typeface="Arial"/>
                <a:rtl val="0"/>
              </a:rPr>
              <a:t>94 (7), 38-43</a:t>
            </a:r>
            <a:r>
              <a:rPr b="0" baseline="0" i="1" lang="en-US" sz="2300" u="none" cap="none" strike="noStrike">
                <a:solidFill>
                  <a:schemeClr val="dk1"/>
                </a:solidFill>
                <a:latin typeface="Arial"/>
                <a:ea typeface="Arial"/>
                <a:cs typeface="Arial"/>
                <a:sym typeface="Arial"/>
                <a:rtl val="0"/>
              </a:rPr>
              <a:t>.</a:t>
            </a:r>
          </a:p>
          <a:p>
            <a:pPr indent="-342900" lvl="0" marL="419100" marR="0" rtl="0" algn="l">
              <a:lnSpc>
                <a:spcPct val="100000"/>
              </a:lnSpc>
              <a:spcBef>
                <a:spcPts val="600"/>
              </a:spcBef>
              <a:spcAft>
                <a:spcPts val="0"/>
              </a:spcAft>
              <a:buClr>
                <a:schemeClr val="accent1"/>
              </a:buClr>
              <a:buSzPct val="79710"/>
              <a:buFont typeface="Arial"/>
              <a:buChar char="•"/>
            </a:pPr>
            <a:r>
              <a:rPr b="0" baseline="0" i="0" lang="en-US" sz="2300" u="none" cap="none" strike="noStrike">
                <a:solidFill>
                  <a:schemeClr val="dk1"/>
                </a:solidFill>
                <a:latin typeface="Arial"/>
                <a:ea typeface="Arial"/>
                <a:cs typeface="Arial"/>
                <a:sym typeface="Arial"/>
                <a:rtl val="0"/>
              </a:rPr>
              <a:t>Teacher Quality Enhancement Center, College of Education,  St. Cloud State University. (2010).  </a:t>
            </a:r>
            <a:r>
              <a:rPr b="0" baseline="0" i="1" lang="en-US" sz="2300" u="none" cap="none" strike="noStrike">
                <a:solidFill>
                  <a:schemeClr val="dk1"/>
                </a:solidFill>
                <a:latin typeface="Arial"/>
                <a:ea typeface="Arial"/>
                <a:cs typeface="Arial"/>
                <a:sym typeface="Arial"/>
                <a:rtl val="0"/>
              </a:rPr>
              <a:t>Mentoring Teacher Candidates  Through Co-Teaching Collaboration that Makes a Difference.  </a:t>
            </a:r>
            <a:r>
              <a:rPr b="0" baseline="0" i="0" lang="en-US" sz="2300" u="none" cap="none" strike="noStrike">
                <a:solidFill>
                  <a:schemeClr val="dk1"/>
                </a:solidFill>
                <a:latin typeface="Arial"/>
                <a:ea typeface="Arial"/>
                <a:cs typeface="Arial"/>
                <a:sym typeface="Arial"/>
                <a:rtl val="0"/>
              </a:rPr>
              <a:t>St. Cloud, Minnesota.</a:t>
            </a:r>
          </a:p>
          <a:p>
            <a:pPr indent="-54609" lvl="0" marL="36576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p:txBody>
      </p:sp>
      <p:sp>
        <p:nvSpPr>
          <p:cNvPr id="478" name="Shape 478"/>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24" name="Shape 124"/>
        <p:cNvGrpSpPr/>
        <p:nvPr/>
      </p:nvGrpSpPr>
      <p:grpSpPr>
        <a:xfrm>
          <a:off x="0" y="0"/>
          <a:ext cx="0" cy="0"/>
          <a:chOff x="0" y="0"/>
          <a:chExt cx="0" cy="0"/>
        </a:xfrm>
      </p:grpSpPr>
      <p:sp>
        <p:nvSpPr>
          <p:cNvPr id="125" name="Shape 125"/>
          <p:cNvSpPr txBox="1"/>
          <p:nvPr>
            <p:ph type="title"/>
          </p:nvPr>
        </p:nvSpPr>
        <p:spPr>
          <a:xfrm>
            <a:off x="1000125" y="0"/>
            <a:ext cx="8143873"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 EPSB Regulation 16 KAR 5:040, Sections 2 and 5</a:t>
            </a:r>
          </a:p>
        </p:txBody>
      </p:sp>
      <p:sp>
        <p:nvSpPr>
          <p:cNvPr id="126" name="Shape 126"/>
          <p:cNvSpPr txBox="1"/>
          <p:nvPr>
            <p:ph idx="1" type="body"/>
          </p:nvPr>
        </p:nvSpPr>
        <p:spPr>
          <a:xfrm>
            <a:off x="1000125" y="1417637"/>
            <a:ext cx="8143873" cy="5440362"/>
          </a:xfrm>
          <a:prstGeom prst="rect">
            <a:avLst/>
          </a:prstGeom>
          <a:solidFill>
            <a:schemeClr val="lt2"/>
          </a:solidFill>
          <a:ln>
            <a:noFill/>
          </a:ln>
        </p:spPr>
        <p:txBody>
          <a:bodyPr anchorCtr="0" anchor="t" bIns="45700" lIns="91425" rIns="91425" tIns="45700">
            <a:noAutofit/>
          </a:bodyPr>
          <a:lstStyle/>
          <a:p>
            <a:pPr indent="-9526" lvl="0" marL="174626" marR="0" rtl="0" algn="l">
              <a:lnSpc>
                <a:spcPct val="100000"/>
              </a:lnSpc>
              <a:spcBef>
                <a:spcPts val="0"/>
              </a:spcBef>
              <a:spcAft>
                <a:spcPts val="0"/>
              </a:spcAft>
              <a:buClr>
                <a:schemeClr val="accent1"/>
              </a:buClr>
              <a:buFont typeface="Arial"/>
              <a:buNone/>
            </a:pPr>
            <a:r>
              <a:t/>
            </a:r>
            <a:endParaRPr b="0" baseline="0" i="0" sz="3200" u="none" cap="none" strike="noStrike">
              <a:solidFill>
                <a:schemeClr val="dk1"/>
              </a:solidFill>
              <a:latin typeface="Arial"/>
              <a:ea typeface="Arial"/>
              <a:cs typeface="Arial"/>
              <a:sym typeface="Arial"/>
              <a:rtl val="0"/>
            </a:endParaRPr>
          </a:p>
          <a:p>
            <a:pPr indent="-6096" lvl="0" marL="82296" marR="0" rtl="0" algn="ctr">
              <a:lnSpc>
                <a:spcPct val="100000"/>
              </a:lnSpc>
              <a:spcBef>
                <a:spcPts val="600"/>
              </a:spcBef>
              <a:spcAft>
                <a:spcPts val="0"/>
              </a:spcAft>
              <a:buClr>
                <a:schemeClr val="accent1"/>
              </a:buClr>
              <a:buFont typeface="Times New Roman"/>
              <a:buNone/>
            </a:pPr>
            <a:r>
              <a:t/>
            </a:r>
            <a:endParaRPr b="0" baseline="0" i="0" sz="2400" u="sng" cap="none" strike="noStrike">
              <a:solidFill>
                <a:schemeClr val="hlink"/>
              </a:solidFill>
              <a:latin typeface="Times New Roman"/>
              <a:ea typeface="Times New Roman"/>
              <a:cs typeface="Times New Roman"/>
              <a:sym typeface="Times New Roman"/>
              <a:hlinkClick r:id="rId3"/>
              <a:rtl val="0"/>
            </a:endParaRPr>
          </a:p>
          <a:p>
            <a:pPr indent="-6096" lvl="0" marL="82296" marR="0" rtl="0" algn="ctr">
              <a:lnSpc>
                <a:spcPct val="100000"/>
              </a:lnSpc>
              <a:spcBef>
                <a:spcPts val="600"/>
              </a:spcBef>
              <a:spcAft>
                <a:spcPts val="0"/>
              </a:spcAft>
              <a:buClr>
                <a:schemeClr val="accent1"/>
              </a:buClr>
              <a:buFont typeface="Times New Roman"/>
              <a:buNone/>
            </a:pPr>
            <a:r>
              <a:t/>
            </a:r>
            <a:endParaRPr b="0" baseline="0" i="0" sz="2400" u="sng" cap="none" strike="noStrike">
              <a:solidFill>
                <a:schemeClr val="hlink"/>
              </a:solidFill>
              <a:latin typeface="Times New Roman"/>
              <a:ea typeface="Times New Roman"/>
              <a:cs typeface="Times New Roman"/>
              <a:sym typeface="Times New Roman"/>
              <a:hlinkClick r:id="rId4"/>
              <a:rtl val="0"/>
            </a:endParaRPr>
          </a:p>
          <a:p>
            <a:pPr indent="-6096" lvl="0" marL="82296" marR="0" rtl="0" algn="ctr">
              <a:lnSpc>
                <a:spcPct val="100000"/>
              </a:lnSpc>
              <a:spcBef>
                <a:spcPts val="600"/>
              </a:spcBef>
              <a:spcAft>
                <a:spcPts val="0"/>
              </a:spcAft>
              <a:buClr>
                <a:schemeClr val="accent1"/>
              </a:buClr>
              <a:buSzPct val="25000"/>
              <a:buFont typeface="Arial"/>
              <a:buNone/>
            </a:pPr>
            <a:r>
              <a:rPr b="1" baseline="0" i="0" lang="en-US" sz="2400" u="sng" cap="none" strike="noStrike">
                <a:solidFill>
                  <a:schemeClr val="hlink"/>
                </a:solidFill>
                <a:latin typeface="Times New Roman"/>
                <a:ea typeface="Times New Roman"/>
                <a:cs typeface="Times New Roman"/>
                <a:sym typeface="Times New Roman"/>
                <a:hlinkClick r:id="rId5"/>
                <a:rtl val="0"/>
              </a:rPr>
              <a:t>http://www.lrc.state.ky.us/kar/016/005/040.htm</a:t>
            </a:r>
          </a:p>
        </p:txBody>
      </p:sp>
      <p:sp>
        <p:nvSpPr>
          <p:cNvPr id="127" name="Shape 127"/>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6</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83" name="Shape 483"/>
        <p:cNvGrpSpPr/>
        <p:nvPr/>
      </p:nvGrpSpPr>
      <p:grpSpPr>
        <a:xfrm>
          <a:off x="0" y="0"/>
          <a:ext cx="0" cy="0"/>
          <a:chOff x="0" y="0"/>
          <a:chExt cx="0" cy="0"/>
        </a:xfrm>
      </p:grpSpPr>
      <p:sp>
        <p:nvSpPr>
          <p:cNvPr id="484" name="Shape 484"/>
          <p:cNvSpPr txBox="1"/>
          <p:nvPr>
            <p:ph type="title"/>
          </p:nvPr>
        </p:nvSpPr>
        <p:spPr>
          <a:xfrm>
            <a:off x="1028700" y="0"/>
            <a:ext cx="8115300" cy="1417638"/>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br>
              <a:rPr b="1" baseline="0" i="0" lang="en-US" sz="3400" u="none" cap="none" strike="noStrike">
                <a:solidFill>
                  <a:schemeClr val="accent1"/>
                </a:solidFill>
                <a:latin typeface="Arial"/>
                <a:ea typeface="Arial"/>
                <a:cs typeface="Arial"/>
                <a:sym typeface="Arial"/>
                <a:rtl val="0"/>
              </a:rPr>
            </a:br>
            <a:r>
              <a:rPr b="1" baseline="0" i="0" lang="en-US" sz="3400" u="none" cap="none" strike="noStrike">
                <a:solidFill>
                  <a:schemeClr val="accent1"/>
                </a:solidFill>
                <a:latin typeface="Arial"/>
                <a:ea typeface="Arial"/>
                <a:cs typeface="Arial"/>
                <a:sym typeface="Arial"/>
                <a:rtl val="0"/>
              </a:rPr>
              <a:t>Ideas, Resources, Questions</a:t>
            </a:r>
          </a:p>
        </p:txBody>
      </p:sp>
      <p:sp>
        <p:nvSpPr>
          <p:cNvPr id="485" name="Shape 485"/>
          <p:cNvSpPr txBox="1"/>
          <p:nvPr>
            <p:ph idx="1" type="body"/>
          </p:nvPr>
        </p:nvSpPr>
        <p:spPr>
          <a:xfrm>
            <a:off x="1028700" y="1417637"/>
            <a:ext cx="8115300" cy="5440362"/>
          </a:xfrm>
          <a:prstGeom prst="rect">
            <a:avLst/>
          </a:prstGeom>
          <a:solidFill>
            <a:schemeClr val="lt2"/>
          </a:solidFill>
          <a:ln>
            <a:noFill/>
          </a:ln>
        </p:spPr>
        <p:txBody>
          <a:bodyPr anchorCtr="0" anchor="t" bIns="45700" lIns="91425" rIns="91425" tIns="45700">
            <a:noAutofit/>
          </a:bodyPr>
          <a:lstStyle/>
          <a:p>
            <a:pPr indent="-173143" lvl="0" marL="365760" marR="0" rtl="0" algn="l">
              <a:lnSpc>
                <a:spcPct val="100000"/>
              </a:lnSpc>
              <a:spcBef>
                <a:spcPts val="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a:p>
            <a:pPr indent="-173143" lvl="0" marL="36576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Are there concerns and/or questions that remain about your mentoring role?</a:t>
            </a:r>
          </a:p>
          <a:p>
            <a:pPr indent="0" lvl="0" marL="76200" marR="0" rtl="0" algn="l">
              <a:lnSpc>
                <a:spcPct val="100000"/>
              </a:lnSpc>
              <a:spcBef>
                <a:spcPts val="600"/>
              </a:spcBef>
              <a:spcAft>
                <a:spcPts val="0"/>
              </a:spcAft>
              <a:buClr>
                <a:schemeClr val="accent1"/>
              </a:buClr>
              <a:buFont typeface="Arial"/>
              <a:buNone/>
            </a:pPr>
            <a:r>
              <a:t/>
            </a:r>
            <a:endParaRPr b="1" baseline="0" i="0" sz="2300" u="none" cap="none" strike="noStrike">
              <a:solidFill>
                <a:schemeClr val="dk1"/>
              </a:solidFill>
              <a:latin typeface="Arial"/>
              <a:ea typeface="Arial"/>
              <a:cs typeface="Arial"/>
              <a:sym typeface="Arial"/>
              <a:rtl val="0"/>
            </a:endParaRPr>
          </a:p>
          <a:p>
            <a:pPr indent="0" lvl="0" marL="76200" marR="0" rtl="0" algn="l">
              <a:lnSpc>
                <a:spcPct val="100000"/>
              </a:lnSpc>
              <a:spcBef>
                <a:spcPts val="600"/>
              </a:spcBef>
              <a:spcAft>
                <a:spcPts val="0"/>
              </a:spcAft>
              <a:buClr>
                <a:schemeClr val="accent1"/>
              </a:buClr>
              <a:buSzPct val="25000"/>
              <a:buFont typeface="Arial"/>
              <a:buNone/>
            </a:pPr>
            <a:r>
              <a:rPr b="1" baseline="0" i="0" lang="en-US" sz="2300" u="none" cap="none" strike="noStrike">
                <a:solidFill>
                  <a:schemeClr val="dk1"/>
                </a:solidFill>
                <a:latin typeface="Arial"/>
                <a:ea typeface="Arial"/>
                <a:cs typeface="Arial"/>
                <a:sym typeface="Arial"/>
                <a:rtl val="0"/>
              </a:rPr>
              <a:t>Are there ideas and/or resources you want to share?</a:t>
            </a:r>
          </a:p>
          <a:p>
            <a:pPr indent="0" lvl="0" marL="76200" marR="0" rtl="0" algn="l">
              <a:lnSpc>
                <a:spcPct val="100000"/>
              </a:lnSpc>
              <a:spcBef>
                <a:spcPts val="600"/>
              </a:spcBef>
              <a:spcAft>
                <a:spcPts val="0"/>
              </a:spcAft>
              <a:buClr>
                <a:schemeClr val="accent1"/>
              </a:buClr>
              <a:buFont typeface="Arial"/>
              <a:buNone/>
            </a:pPr>
            <a:r>
              <a:t/>
            </a:r>
            <a:endParaRPr b="0" baseline="0" i="0" sz="2300" u="none" cap="none" strike="noStrike">
              <a:solidFill>
                <a:schemeClr val="dk1"/>
              </a:solidFill>
              <a:latin typeface="Arial"/>
              <a:ea typeface="Arial"/>
              <a:cs typeface="Arial"/>
              <a:sym typeface="Arial"/>
              <a:rtl val="0"/>
            </a:endParaRPr>
          </a:p>
        </p:txBody>
      </p:sp>
      <p:sp>
        <p:nvSpPr>
          <p:cNvPr id="486" name="Shape 486"/>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95</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31" name="Shape 131"/>
        <p:cNvGrpSpPr/>
        <p:nvPr/>
      </p:nvGrpSpPr>
      <p:grpSpPr>
        <a:xfrm>
          <a:off x="0" y="0"/>
          <a:ext cx="0" cy="0"/>
          <a:chOff x="0" y="0"/>
          <a:chExt cx="0" cy="0"/>
        </a:xfrm>
      </p:grpSpPr>
      <p:sp>
        <p:nvSpPr>
          <p:cNvPr id="132" name="Shape 132"/>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Key Terms:</a:t>
            </a:r>
          </a:p>
        </p:txBody>
      </p:sp>
      <p:sp>
        <p:nvSpPr>
          <p:cNvPr id="133" name="Shape 133"/>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ST	= Student Teacher</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CT	= Cooperating Teacher</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US	= University Supervisor</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KTS	= Kentucky Teacher Standards</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KTIP	= Kentucky Teacher Internship Program</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CCC	= Common Core Content</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PD	= Professional Development</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PGP	= Professional Growth Plan</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B= Benefits</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PP=Potential Problems</a:t>
            </a:r>
          </a:p>
        </p:txBody>
      </p:sp>
      <p:sp>
        <p:nvSpPr>
          <p:cNvPr id="134" name="Shape 134"/>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7</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38" name="Shape 138"/>
        <p:cNvGrpSpPr/>
        <p:nvPr/>
      </p:nvGrpSpPr>
      <p:grpSpPr>
        <a:xfrm>
          <a:off x="0" y="0"/>
          <a:ext cx="0" cy="0"/>
          <a:chOff x="0" y="0"/>
          <a:chExt cx="0" cy="0"/>
        </a:xfrm>
      </p:grpSpPr>
      <p:sp>
        <p:nvSpPr>
          <p:cNvPr id="139" name="Shape 139"/>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457200" lvl="1" marL="914400" marR="0" rtl="0" algn="ctr">
              <a:lnSpc>
                <a:spcPct val="90000"/>
              </a:lnSpc>
              <a:spcBef>
                <a:spcPts val="0"/>
              </a:spcBef>
              <a:spcAft>
                <a:spcPts val="0"/>
              </a:spcAft>
              <a:buClr>
                <a:srgbClr val="296C7D"/>
              </a:buClr>
              <a:buSzPct val="25000"/>
              <a:buFont typeface="Arial"/>
              <a:buNone/>
            </a:pPr>
            <a:r>
              <a:rPr b="1" baseline="0" i="0" lang="en-US" sz="3200" u="none" cap="none" strike="noStrike">
                <a:solidFill>
                  <a:srgbClr val="296C7D"/>
                </a:solidFill>
                <a:latin typeface="Arial"/>
                <a:ea typeface="Arial"/>
                <a:cs typeface="Arial"/>
                <a:sym typeface="Arial"/>
                <a:rtl val="0"/>
              </a:rPr>
              <a:t>Supervision/Mentoring</a:t>
            </a:r>
          </a:p>
        </p:txBody>
      </p:sp>
      <p:sp>
        <p:nvSpPr>
          <p:cNvPr id="140" name="Shape 140"/>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6096" lvl="0" marL="82296" marR="0" rtl="0" algn="ctr">
              <a:lnSpc>
                <a:spcPct val="100000"/>
              </a:lnSpc>
              <a:spcBef>
                <a:spcPts val="60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Guiding, supporting, assessing ST</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		To promote teacher effectiveness</a:t>
            </a:r>
          </a:p>
          <a:p>
            <a:pPr indent="-6096" lvl="0" marL="82296" marR="0" rtl="0" algn="l">
              <a:lnSpc>
                <a:spcPct val="100000"/>
              </a:lnSpc>
              <a:spcBef>
                <a:spcPts val="600"/>
              </a:spcBef>
              <a:spcAft>
                <a:spcPts val="0"/>
              </a:spcAft>
              <a:buClr>
                <a:schemeClr val="accent1"/>
              </a:buClr>
              <a:buSzPct val="25000"/>
              <a:buFont typeface="Arial"/>
              <a:buNone/>
            </a:pPr>
            <a:r>
              <a:rPr b="1" baseline="0" i="0" lang="en-US" sz="2800" u="none" cap="none" strike="noStrike">
                <a:solidFill>
                  <a:schemeClr val="dk1"/>
                </a:solidFill>
                <a:latin typeface="Arial"/>
                <a:ea typeface="Arial"/>
                <a:cs typeface="Arial"/>
                <a:sym typeface="Arial"/>
                <a:rtl val="0"/>
              </a:rPr>
              <a:t>			In relation to student growth</a:t>
            </a:r>
          </a:p>
        </p:txBody>
      </p:sp>
      <p:sp>
        <p:nvSpPr>
          <p:cNvPr id="141" name="Shape 141"/>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45" name="Shape 145"/>
        <p:cNvGrpSpPr/>
        <p:nvPr/>
      </p:nvGrpSpPr>
      <p:grpSpPr>
        <a:xfrm>
          <a:off x="0" y="0"/>
          <a:ext cx="0" cy="0"/>
          <a:chOff x="0" y="0"/>
          <a:chExt cx="0" cy="0"/>
        </a:xfrm>
      </p:grpSpPr>
      <p:sp>
        <p:nvSpPr>
          <p:cNvPr id="146" name="Shape 146"/>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Teacher Quality Matters:</a:t>
            </a:r>
          </a:p>
        </p:txBody>
      </p:sp>
      <p:sp>
        <p:nvSpPr>
          <p:cNvPr id="147" name="Shape 147"/>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accent1"/>
              </a:buClr>
              <a:buSzPct val="25000"/>
              <a:buFont typeface="Noto Symbol"/>
              <a:buNone/>
            </a:pPr>
            <a:r>
              <a:rPr b="1" baseline="0" i="0" lang="en-US" sz="2800" u="none" cap="none" strike="noStrike">
                <a:solidFill>
                  <a:schemeClr val="dk1"/>
                </a:solidFill>
                <a:latin typeface="Arial"/>
                <a:ea typeface="Arial"/>
                <a:cs typeface="Arial"/>
                <a:sym typeface="Arial"/>
                <a:rtl val="0"/>
              </a:rPr>
              <a:t>Students with an effective teacher realized achievement gains of 1.5 grade levels compared to 0.5 for students with an ineffective teacher as much as four years later.</a:t>
            </a:r>
          </a:p>
          <a:p>
            <a:pPr indent="-457200" lvl="0" marL="457200" marR="0" rtl="0" algn="l">
              <a:lnSpc>
                <a:spcPct val="100000"/>
              </a:lnSpc>
              <a:spcBef>
                <a:spcPts val="0"/>
              </a:spcBef>
              <a:spcAft>
                <a:spcPts val="0"/>
              </a:spcAft>
              <a:buClr>
                <a:schemeClr val="accent1"/>
              </a:buClr>
              <a:buFont typeface="Noto Symbol"/>
              <a:buNone/>
            </a:pPr>
            <a:r>
              <a:t/>
            </a:r>
            <a:endParaRPr b="0" baseline="0" i="0" sz="4000" u="none" cap="none" strike="noStrike">
              <a:solidFill>
                <a:schemeClr val="dk1"/>
              </a:solidFill>
              <a:latin typeface="Arial"/>
              <a:ea typeface="Arial"/>
              <a:cs typeface="Arial"/>
              <a:sym typeface="Arial"/>
              <a:rtl val="0"/>
            </a:endParaRPr>
          </a:p>
          <a:p>
            <a:pPr indent="-457200" lvl="0" marL="457200" marR="0" rtl="0" algn="l">
              <a:lnSpc>
                <a:spcPct val="100000"/>
              </a:lnSpc>
              <a:spcBef>
                <a:spcPts val="0"/>
              </a:spcBef>
              <a:spcAft>
                <a:spcPts val="0"/>
              </a:spcAft>
              <a:buClr>
                <a:schemeClr val="accent1"/>
              </a:buClr>
              <a:buSzPct val="25000"/>
              <a:buFont typeface="Noto Symbol"/>
              <a:buNone/>
            </a:pPr>
            <a:r>
              <a:rPr b="0" baseline="0" i="0" lang="en-US" sz="1400" u="none" cap="none" strike="noStrike">
                <a:solidFill>
                  <a:schemeClr val="dk1"/>
                </a:solidFill>
                <a:latin typeface="Arial"/>
                <a:ea typeface="Arial"/>
                <a:cs typeface="Arial"/>
                <a:sym typeface="Arial"/>
                <a:rtl val="0"/>
              </a:rPr>
              <a:t>Strong, M. (2009). Induction programs and the development of teaching practice. In </a:t>
            </a:r>
            <a:r>
              <a:rPr b="0" baseline="0" i="1" lang="en-US" sz="1400" u="none" cap="none" strike="noStrike">
                <a:solidFill>
                  <a:schemeClr val="dk1"/>
                </a:solidFill>
                <a:latin typeface="Arial"/>
                <a:ea typeface="Arial"/>
                <a:cs typeface="Arial"/>
                <a:sym typeface="Arial"/>
                <a:rtl val="0"/>
              </a:rPr>
              <a:t>Effective teacher induction and mentoring: Assessing the evidence</a:t>
            </a:r>
            <a:r>
              <a:rPr b="0" baseline="0" i="0" lang="en-US" sz="1400" u="none" cap="none" strike="noStrike">
                <a:solidFill>
                  <a:schemeClr val="dk1"/>
                </a:solidFill>
                <a:latin typeface="Arial"/>
                <a:ea typeface="Arial"/>
                <a:cs typeface="Arial"/>
                <a:sym typeface="Arial"/>
                <a:rtl val="0"/>
              </a:rPr>
              <a:t> (p. 47). New York: Teachers College Press.</a:t>
            </a:r>
          </a:p>
        </p:txBody>
      </p:sp>
      <p:sp>
        <p:nvSpPr>
          <p:cNvPr id="148" name="Shape 148"/>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52" name="Shape 152"/>
        <p:cNvGrpSpPr/>
        <p:nvPr/>
      </p:nvGrpSpPr>
      <p:grpSpPr>
        <a:xfrm>
          <a:off x="0" y="0"/>
          <a:ext cx="0" cy="0"/>
          <a:chOff x="0" y="0"/>
          <a:chExt cx="0" cy="0"/>
        </a:xfrm>
      </p:grpSpPr>
      <p:sp>
        <p:nvSpPr>
          <p:cNvPr id="153" name="Shape 153"/>
          <p:cNvSpPr txBox="1"/>
          <p:nvPr>
            <p:ph type="title"/>
          </p:nvPr>
        </p:nvSpPr>
        <p:spPr>
          <a:xfrm>
            <a:off x="1019175" y="0"/>
            <a:ext cx="8124825" cy="1447800"/>
          </a:xfrm>
          <a:prstGeom prst="rect">
            <a:avLst/>
          </a:prstGeom>
          <a:solidFill>
            <a:schemeClr val="lt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70C0"/>
              </a:buClr>
              <a:buSzPct val="25000"/>
              <a:buFont typeface="Arial"/>
              <a:buNone/>
            </a:pPr>
            <a:r>
              <a:rPr b="1" baseline="0" i="0" lang="en-US" sz="3600" u="none" cap="none" strike="noStrike">
                <a:solidFill>
                  <a:schemeClr val="accent1"/>
                </a:solidFill>
                <a:latin typeface="Arial"/>
                <a:ea typeface="Arial"/>
                <a:cs typeface="Arial"/>
                <a:sym typeface="Arial"/>
                <a:rtl val="0"/>
              </a:rPr>
              <a:t>Does mentoring matter?</a:t>
            </a:r>
          </a:p>
        </p:txBody>
      </p:sp>
      <p:sp>
        <p:nvSpPr>
          <p:cNvPr id="154" name="Shape 154"/>
          <p:cNvSpPr txBox="1"/>
          <p:nvPr>
            <p:ph idx="1" type="body"/>
          </p:nvPr>
        </p:nvSpPr>
        <p:spPr>
          <a:xfrm>
            <a:off x="1019175" y="1447800"/>
            <a:ext cx="8124825" cy="5410200"/>
          </a:xfrm>
          <a:prstGeom prst="rect">
            <a:avLst/>
          </a:prstGeom>
          <a:solidFill>
            <a:schemeClr val="lt2"/>
          </a:solidFill>
          <a:ln>
            <a:noFill/>
          </a:ln>
        </p:spPr>
        <p:txBody>
          <a:bodyPr anchorCtr="0" anchor="t" bIns="45700" lIns="91425" rIns="91425" tIns="45700">
            <a:noAutofit/>
          </a:bodyPr>
          <a:lstStyle/>
          <a:p>
            <a:pPr indent="-6096" lvl="0" marL="82296" marR="0" rtl="0" algn="l">
              <a:lnSpc>
                <a:spcPct val="100000"/>
              </a:lnSpc>
              <a:spcBef>
                <a:spcPts val="0"/>
              </a:spcBef>
              <a:spcAft>
                <a:spcPts val="0"/>
              </a:spcAft>
              <a:buClr>
                <a:schemeClr val="accent1"/>
              </a:buClr>
              <a:buFont typeface="Arial"/>
              <a:buNone/>
            </a:pPr>
            <a:r>
              <a:t/>
            </a:r>
            <a:endParaRPr b="0" baseline="0" i="0" sz="2800" u="none" cap="none" strike="noStrike">
              <a:solidFill>
                <a:schemeClr val="dk1"/>
              </a:solidFill>
              <a:latin typeface="Arial"/>
              <a:ea typeface="Arial"/>
              <a:cs typeface="Arial"/>
              <a:sym typeface="Arial"/>
              <a:rtl val="0"/>
            </a:endParaRPr>
          </a:p>
          <a:p>
            <a:pPr indent="-200659" lvl="0" marL="365760" marR="0" rtl="0" algn="l">
              <a:lnSpc>
                <a:spcPct val="90000"/>
              </a:lnSpc>
              <a:spcBef>
                <a:spcPts val="600"/>
              </a:spcBef>
              <a:spcAft>
                <a:spcPts val="0"/>
              </a:spcAft>
              <a:buClr>
                <a:schemeClr val="accent1"/>
              </a:buClr>
              <a:buSzPct val="25000"/>
              <a:buFont typeface="Noto Symbol"/>
              <a:buNone/>
            </a:pPr>
            <a:r>
              <a:rPr b="1" baseline="0" i="0" lang="en-US" sz="2800" u="none" cap="none" strike="noStrike">
                <a:solidFill>
                  <a:srgbClr val="002060"/>
                </a:solidFill>
                <a:latin typeface="Arial"/>
                <a:ea typeface="Arial"/>
                <a:cs typeface="Arial"/>
                <a:sym typeface="Arial"/>
                <a:rtl val="0"/>
              </a:rPr>
              <a:t>Consider these reports …</a:t>
            </a:r>
          </a:p>
          <a:p>
            <a:pPr indent="-200659" lvl="0" marL="365760" marR="0" rtl="0" algn="l">
              <a:lnSpc>
                <a:spcPct val="90000"/>
              </a:lnSpc>
              <a:spcBef>
                <a:spcPts val="1800"/>
              </a:spcBef>
              <a:spcAft>
                <a:spcPts val="0"/>
              </a:spcAft>
              <a:buClr>
                <a:schemeClr val="accent1"/>
              </a:buClr>
              <a:buSzPct val="25000"/>
              <a:buFont typeface="Noto Symbol"/>
              <a:buNone/>
            </a:pPr>
            <a:r>
              <a:rPr b="1" baseline="0" i="0" lang="en-US" sz="2800" u="none" cap="none" strike="noStrike">
                <a:solidFill>
                  <a:schemeClr val="dk1"/>
                </a:solidFill>
                <a:latin typeface="Arial"/>
                <a:ea typeface="Arial"/>
                <a:cs typeface="Arial"/>
                <a:sym typeface="Arial"/>
                <a:rtl val="0"/>
              </a:rPr>
              <a:t>Forty percent of teachers leaving the profession cite lack of support as the primary reason for their decision.</a:t>
            </a:r>
          </a:p>
          <a:p>
            <a:pPr indent="-200659" lvl="0" marL="365760" marR="0" rtl="0" algn="l">
              <a:lnSpc>
                <a:spcPct val="90000"/>
              </a:lnSpc>
              <a:spcBef>
                <a:spcPts val="1800"/>
              </a:spcBef>
              <a:spcAft>
                <a:spcPts val="0"/>
              </a:spcAft>
              <a:buClr>
                <a:schemeClr val="accent1"/>
              </a:buClr>
              <a:buSzPct val="25000"/>
              <a:buFont typeface="Noto Symbol"/>
              <a:buNone/>
            </a:pPr>
            <a:r>
              <a:rPr b="1" baseline="0" i="0" lang="en-US" sz="2800" u="none" cap="none" strike="noStrike">
                <a:solidFill>
                  <a:schemeClr val="dk1"/>
                </a:solidFill>
                <a:latin typeface="Arial"/>
                <a:ea typeface="Arial"/>
                <a:cs typeface="Arial"/>
                <a:sym typeface="Arial"/>
                <a:rtl val="0"/>
              </a:rPr>
              <a:t>Induction programs that provide new teachers with intensive mentoring significantly reduce attrition rates and increase student achievement.</a:t>
            </a:r>
          </a:p>
          <a:p>
            <a:pPr indent="-200659" lvl="0" marL="365760" marR="0" rtl="0" algn="l">
              <a:lnSpc>
                <a:spcPct val="90000"/>
              </a:lnSpc>
              <a:spcBef>
                <a:spcPts val="600"/>
              </a:spcBef>
              <a:spcAft>
                <a:spcPts val="0"/>
              </a:spcAft>
              <a:buClr>
                <a:schemeClr val="accent1"/>
              </a:buClr>
              <a:buFont typeface="Noto Symbol"/>
              <a:buNone/>
            </a:pPr>
            <a:r>
              <a:t/>
            </a:r>
            <a:endParaRPr b="1" baseline="0" i="0" sz="2800" u="none" cap="none" strike="noStrike">
              <a:solidFill>
                <a:schemeClr val="dk1"/>
              </a:solidFill>
              <a:latin typeface="Arial"/>
              <a:ea typeface="Arial"/>
              <a:cs typeface="Arial"/>
              <a:sym typeface="Arial"/>
              <a:rtl val="0"/>
            </a:endParaRPr>
          </a:p>
          <a:p>
            <a:pPr indent="-200659" lvl="0" marL="365760" marR="0" rtl="0" algn="l">
              <a:lnSpc>
                <a:spcPct val="90000"/>
              </a:lnSpc>
              <a:spcBef>
                <a:spcPts val="600"/>
              </a:spcBef>
              <a:spcAft>
                <a:spcPts val="0"/>
              </a:spcAft>
              <a:buClr>
                <a:schemeClr val="accent1"/>
              </a:buClr>
              <a:buSzPct val="25000"/>
              <a:buFont typeface="Noto Symbol"/>
              <a:buNone/>
            </a:pPr>
            <a:r>
              <a:rPr b="0" baseline="0" i="0" lang="en-US" sz="1000" u="none" cap="none" strike="noStrike">
                <a:solidFill>
                  <a:schemeClr val="dk1"/>
                </a:solidFill>
                <a:latin typeface="Arial"/>
                <a:ea typeface="Arial"/>
                <a:cs typeface="Arial"/>
                <a:sym typeface="Arial"/>
                <a:rtl val="0"/>
              </a:rPr>
              <a:t>Ingersol, R. (2012).  Beginning teacher induction: what the data tell us.  </a:t>
            </a:r>
            <a:r>
              <a:rPr b="0" baseline="0" i="1" lang="en-US" sz="1000" u="none" cap="none" strike="noStrike">
                <a:solidFill>
                  <a:schemeClr val="dk1"/>
                </a:solidFill>
                <a:latin typeface="Arial"/>
                <a:ea typeface="Arial"/>
                <a:cs typeface="Arial"/>
                <a:sym typeface="Arial"/>
                <a:rtl val="0"/>
              </a:rPr>
              <a:t>Phi Delta Kappen</a:t>
            </a:r>
            <a:r>
              <a:rPr b="0" baseline="0" i="0" lang="en-US" sz="1000" u="none" cap="none" strike="noStrike">
                <a:solidFill>
                  <a:schemeClr val="dk1"/>
                </a:solidFill>
                <a:latin typeface="Arial"/>
                <a:ea typeface="Arial"/>
                <a:cs typeface="Arial"/>
                <a:sym typeface="Arial"/>
                <a:rtl val="0"/>
              </a:rPr>
              <a:t>,  </a:t>
            </a:r>
            <a:r>
              <a:rPr b="0" baseline="0" i="1" lang="en-US" sz="1000" u="none" cap="none" strike="noStrike">
                <a:solidFill>
                  <a:schemeClr val="dk1"/>
                </a:solidFill>
                <a:latin typeface="Arial"/>
                <a:ea typeface="Arial"/>
                <a:cs typeface="Arial"/>
                <a:sym typeface="Arial"/>
                <a:rtl val="0"/>
              </a:rPr>
              <a:t>93</a:t>
            </a:r>
            <a:r>
              <a:rPr b="0" baseline="0" i="0" lang="en-US" sz="1000" u="none" cap="none" strike="noStrike">
                <a:solidFill>
                  <a:schemeClr val="dk1"/>
                </a:solidFill>
                <a:latin typeface="Arial"/>
                <a:ea typeface="Arial"/>
                <a:cs typeface="Arial"/>
                <a:sym typeface="Arial"/>
                <a:rtl val="0"/>
              </a:rPr>
              <a:t>(8), 47-51. </a:t>
            </a:r>
          </a:p>
        </p:txBody>
      </p:sp>
      <p:sp>
        <p:nvSpPr>
          <p:cNvPr id="155" name="Shape 155"/>
          <p:cNvSpPr txBox="1"/>
          <p:nvPr>
            <p:ph idx="12" type="sldNum"/>
          </p:nvPr>
        </p:nvSpPr>
        <p:spPr>
          <a:xfrm>
            <a:off x="8613646" y="6305550"/>
            <a:ext cx="457200" cy="476249"/>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rgbClr val="B4A688"/>
              </a:buClr>
              <a:buSzPct val="25000"/>
              <a:buFont typeface="Arial"/>
              <a:buNone/>
            </a:pPr>
            <a:r>
              <a:rPr b="0" baseline="0" i="0" lang="en-US" sz="1200" u="none" cap="none" strike="noStrike">
                <a:solidFill>
                  <a:srgbClr val="B4A688"/>
                </a:solidFill>
                <a:latin typeface="Arial"/>
                <a:ea typeface="Arial"/>
                <a:cs typeface="Arial"/>
                <a:sym typeface="Arial"/>
                <a:rtl val="0"/>
              </a:rPr>
              <a:t>8</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2">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